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8"/>
  </p:notesMasterIdLst>
  <p:sldIdLst>
    <p:sldId id="257" r:id="rId3"/>
    <p:sldId id="258" r:id="rId4"/>
    <p:sldId id="261" r:id="rId5"/>
    <p:sldId id="262" r:id="rId6"/>
    <p:sldId id="306" r:id="rId7"/>
    <p:sldId id="272" r:id="rId8"/>
    <p:sldId id="273" r:id="rId9"/>
    <p:sldId id="300" r:id="rId10"/>
    <p:sldId id="299" r:id="rId11"/>
    <p:sldId id="307" r:id="rId12"/>
    <p:sldId id="310" r:id="rId13"/>
    <p:sldId id="308" r:id="rId14"/>
    <p:sldId id="309" r:id="rId15"/>
    <p:sldId id="311" r:id="rId16"/>
    <p:sldId id="312" r:id="rId17"/>
    <p:sldId id="276" r:id="rId18"/>
    <p:sldId id="294" r:id="rId19"/>
    <p:sldId id="280" r:id="rId20"/>
    <p:sldId id="313" r:id="rId21"/>
    <p:sldId id="314" r:id="rId22"/>
    <p:sldId id="315" r:id="rId23"/>
    <p:sldId id="302" r:id="rId24"/>
    <p:sldId id="303" r:id="rId25"/>
    <p:sldId id="304" r:id="rId26"/>
    <p:sldId id="30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8745" autoAdjust="0"/>
  </p:normalViewPr>
  <p:slideViewPr>
    <p:cSldViewPr snapToGrid="0">
      <p:cViewPr>
        <p:scale>
          <a:sx n="60" d="100"/>
          <a:sy n="60" d="100"/>
        </p:scale>
        <p:origin x="-102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65E70-3319-4DF2-BDCB-EBBD21BD2C14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3A1A-9B98-48BC-A23D-63BE88238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大家好，我是北京航空航天大学计算机学院</a:t>
            </a:r>
            <a:r>
              <a:rPr lang="en-US" altLang="zh-CN" dirty="0" smtClean="0"/>
              <a:t>15</a:t>
            </a:r>
            <a:r>
              <a:rPr lang="zh-CN" altLang="en-US" dirty="0" smtClean="0"/>
              <a:t>级本科生李奕君</a:t>
            </a:r>
            <a:endParaRPr lang="en-US" altLang="zh-CN" dirty="0" smtClean="0"/>
          </a:p>
          <a:p>
            <a:r>
              <a:rPr lang="zh-CN" altLang="en-US" dirty="0" smtClean="0"/>
              <a:t>我的本科毕设项目是：三维场景人体与对象交互的接触点标注工具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33A1A-9B98-48BC-A23D-63BE882384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38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33A1A-9B98-48BC-A23D-63BE882384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43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E04295-E864-4BCA-9C08-28800AC3BE02}" type="slidenum">
              <a:rPr lang="en-US" altLang="zh-CN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物体三维模型数据集是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ObjectNet3D</a:t>
            </a:r>
          </a:p>
          <a:p>
            <a:r>
              <a:rPr lang="en-US" altLang="zh-CN" dirty="0" err="1" smtClean="0"/>
              <a:t>DeepCut</a:t>
            </a:r>
            <a:r>
              <a:rPr lang="en-US" altLang="zh-CN" dirty="0" smtClean="0"/>
              <a:t>: Joint Subset Partition and Labeling for Multi Person Pose Estimation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0B5E-FB78-470B-813E-CB58156342D6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E04295-E864-4BCA-9C08-28800AC3BE02}" type="slidenum">
              <a:rPr lang="en-US" altLang="zh-CN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54C061-0645-4223-A134-0DBA0CD679E6}" type="slidenum">
              <a:rPr lang="en-US" altLang="zh-CN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我将通过以下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个方面汇报我的开题工作。首先是论文选题背景与意义。</a:t>
            </a:r>
          </a:p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ABA5B3-BDE1-468B-9ACE-1810202A8894}" type="slidenum">
              <a:rPr lang="en-US" altLang="zh-CN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下面的工作都是来源于</a:t>
            </a:r>
            <a:r>
              <a:rPr lang="en-US" altLang="zh-CN" dirty="0" smtClean="0"/>
              <a:t>XXXX</a:t>
            </a:r>
            <a:r>
              <a:rPr lang="zh-CN" altLang="en-US" dirty="0" smtClean="0"/>
              <a:t>项目。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B94E7F-8F7C-408D-9835-AB978F71F058}" type="slidenum">
              <a:rPr lang="en-US" altLang="zh-CN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dirty="0" smtClean="0"/>
              <a:t>工作内容都是围绕交互性展开的</a:t>
            </a:r>
            <a:endParaRPr lang="en-US" altLang="zh-CN" sz="1200" dirty="0" smtClean="0"/>
          </a:p>
          <a:p>
            <a:r>
              <a:rPr lang="zh-CN" altLang="en-US" sz="1200" dirty="0" smtClean="0"/>
              <a:t>交互性是对象的一种基本属性</a:t>
            </a:r>
            <a:endParaRPr lang="en-US" altLang="zh-CN" sz="1200" dirty="0" smtClean="0"/>
          </a:p>
          <a:p>
            <a:r>
              <a:rPr lang="zh-CN" altLang="en-US" sz="1200" dirty="0" smtClean="0"/>
              <a:t>有什么意义：</a:t>
            </a:r>
            <a:endParaRPr lang="en-US" altLang="zh-CN" sz="1200" dirty="0" smtClean="0"/>
          </a:p>
          <a:p>
            <a:r>
              <a:rPr lang="zh-CN" altLang="en-US" sz="1200" dirty="0" smtClean="0"/>
              <a:t>具体作用：</a:t>
            </a:r>
            <a:endParaRPr lang="en-US" altLang="zh-CN" sz="1200" dirty="0" smtClean="0"/>
          </a:p>
          <a:p>
            <a:r>
              <a:rPr lang="zh-CN" altLang="en-US" sz="1200" dirty="0" smtClean="0"/>
              <a:t>体现形式：</a:t>
            </a:r>
            <a:endParaRPr lang="en-US" altLang="zh-CN" sz="1200" dirty="0" smtClean="0"/>
          </a:p>
          <a:p>
            <a:r>
              <a:rPr lang="en-US" altLang="zh-CN" sz="1200" dirty="0" smtClean="0"/>
              <a:t>Object affordance:</a:t>
            </a:r>
            <a:r>
              <a:rPr lang="zh-CN" altLang="en-US" sz="1200" dirty="0" smtClean="0"/>
              <a:t>机器人与物体的交互：端茶送水</a:t>
            </a:r>
            <a:endParaRPr lang="en-US" altLang="zh-CN" sz="1200" dirty="0" smtClean="0"/>
          </a:p>
          <a:p>
            <a:r>
              <a:rPr lang="en-US" altLang="zh-CN" sz="1200" dirty="0" smtClean="0"/>
              <a:t>Social affordance:</a:t>
            </a:r>
            <a:r>
              <a:rPr lang="zh-CN" altLang="en-US" sz="1200" dirty="0" smtClean="0"/>
              <a:t>机器人与人的交互：握手</a:t>
            </a:r>
            <a:endParaRPr lang="en-US" altLang="zh-CN" sz="1200" dirty="0" smtClean="0"/>
          </a:p>
          <a:p>
            <a:r>
              <a:rPr lang="zh-CN" altLang="en-US" sz="1200" dirty="0" smtClean="0"/>
              <a:t>现状：</a:t>
            </a:r>
            <a:endParaRPr lang="en-US" altLang="zh-CN" sz="1200" dirty="0" smtClean="0"/>
          </a:p>
          <a:p>
            <a:r>
              <a:rPr lang="en-US" altLang="zh-CN" b="0" dirty="0" smtClean="0">
                <a:solidFill>
                  <a:schemeClr val="tx1"/>
                </a:solidFill>
              </a:rPr>
              <a:t>2D</a:t>
            </a:r>
            <a:r>
              <a:rPr lang="zh-CN" altLang="en-US" b="0" dirty="0" smtClean="0">
                <a:solidFill>
                  <a:schemeClr val="tx1"/>
                </a:solidFill>
              </a:rPr>
              <a:t>的</a:t>
            </a:r>
            <a:r>
              <a:rPr lang="en-US" altLang="zh-CN" b="0" dirty="0" smtClean="0">
                <a:solidFill>
                  <a:schemeClr val="tx1"/>
                </a:solidFill>
              </a:rPr>
              <a:t>affordance</a:t>
            </a:r>
            <a:r>
              <a:rPr lang="zh-CN" altLang="en-US" b="0" dirty="0" smtClean="0">
                <a:solidFill>
                  <a:schemeClr val="tx1"/>
                </a:solidFill>
              </a:rPr>
              <a:t>研究多，</a:t>
            </a:r>
            <a:r>
              <a:rPr lang="en-US" altLang="zh-CN" b="0" dirty="0" smtClean="0">
                <a:solidFill>
                  <a:schemeClr val="tx1"/>
                </a:solidFill>
              </a:rPr>
              <a:t>3D</a:t>
            </a:r>
            <a:r>
              <a:rPr lang="zh-CN" altLang="en-US" b="0" dirty="0" smtClean="0">
                <a:solidFill>
                  <a:schemeClr val="tx1"/>
                </a:solidFill>
              </a:rPr>
              <a:t>的</a:t>
            </a:r>
            <a:r>
              <a:rPr lang="en-US" altLang="zh-CN" b="0" dirty="0" smtClean="0">
                <a:solidFill>
                  <a:schemeClr val="tx1"/>
                </a:solidFill>
              </a:rPr>
              <a:t>affordance</a:t>
            </a:r>
            <a:r>
              <a:rPr lang="zh-CN" altLang="en-US" b="0" dirty="0" smtClean="0">
                <a:solidFill>
                  <a:schemeClr val="tx1"/>
                </a:solidFill>
              </a:rPr>
              <a:t>研究少</a:t>
            </a:r>
            <a:endParaRPr lang="en-US" altLang="zh-CN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chemeClr val="tx1"/>
                </a:solidFill>
              </a:rPr>
              <a:t>我们希望从互联网中获得大量的人物与对象的交互图像，进而构建出相应的</a:t>
            </a:r>
            <a:r>
              <a:rPr lang="en-US" altLang="zh-CN" b="0" dirty="0" smtClean="0">
                <a:solidFill>
                  <a:schemeClr val="tx1"/>
                </a:solidFill>
              </a:rPr>
              <a:t>3D</a:t>
            </a:r>
            <a:r>
              <a:rPr lang="zh-CN" altLang="en-US" b="0" dirty="0" smtClean="0">
                <a:solidFill>
                  <a:schemeClr val="tx1"/>
                </a:solidFill>
              </a:rPr>
              <a:t>数据，从大量的</a:t>
            </a:r>
            <a:r>
              <a:rPr lang="en-US" altLang="zh-CN" b="0" dirty="0" smtClean="0">
                <a:solidFill>
                  <a:schemeClr val="tx1"/>
                </a:solidFill>
              </a:rPr>
              <a:t>3D</a:t>
            </a:r>
            <a:r>
              <a:rPr lang="zh-CN" altLang="en-US" b="0" dirty="0" smtClean="0">
                <a:solidFill>
                  <a:schemeClr val="tx1"/>
                </a:solidFill>
              </a:rPr>
              <a:t>数据中学习到</a:t>
            </a:r>
            <a:r>
              <a:rPr lang="en-US" altLang="zh-CN" b="0" dirty="0" smtClean="0">
                <a:solidFill>
                  <a:schemeClr val="tx1"/>
                </a:solidFill>
              </a:rPr>
              <a:t>3D</a:t>
            </a:r>
            <a:r>
              <a:rPr lang="zh-CN" altLang="en-US" b="0" dirty="0" smtClean="0">
                <a:solidFill>
                  <a:schemeClr val="tx1"/>
                </a:solidFill>
              </a:rPr>
              <a:t>的</a:t>
            </a:r>
            <a:r>
              <a:rPr lang="en-US" altLang="zh-CN" b="0" dirty="0" smtClean="0">
                <a:solidFill>
                  <a:schemeClr val="tx1"/>
                </a:solidFill>
              </a:rPr>
              <a:t>affordance</a:t>
            </a:r>
            <a:r>
              <a:rPr lang="zh-CN" altLang="en-US" b="0" dirty="0" smtClean="0">
                <a:solidFill>
                  <a:schemeClr val="tx1"/>
                </a:solidFill>
              </a:rPr>
              <a:t>的相关知识。</a:t>
            </a:r>
          </a:p>
          <a:p>
            <a:endParaRPr lang="zh-CN" altLang="en-US" sz="1200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C19B3DA-750F-4895-9C77-1AA92E9A64A9}" type="slidenum">
              <a:rPr lang="en-US" altLang="zh-CN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我将通过以下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个方面汇报我的开题工作。首先是论文选题背景与意义。</a:t>
            </a:r>
          </a:p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ABA5B3-BDE1-468B-9ACE-1810202A8894}" type="slidenum">
              <a:rPr lang="en-US" altLang="zh-CN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CD47DF-85A3-46A7-B4B4-7CC89B34F60A}" type="slidenum">
              <a:rPr lang="en-US" altLang="zh-CN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数据集来源：</a:t>
            </a:r>
            <a:r>
              <a:rPr lang="en-US" altLang="zh-CN" sz="1200" dirty="0" smtClean="0"/>
              <a:t>http://cvgl.stanford.edu/projects/objectnet3d/</a:t>
            </a:r>
            <a:endParaRPr lang="zh-CN" altLang="en-US" sz="1200" dirty="0" smtClean="0">
              <a:latin typeface="+mn-lt"/>
              <a:ea typeface="+mn-ea"/>
            </a:endParaRPr>
          </a:p>
          <a:p>
            <a:r>
              <a:rPr lang="en-US" altLang="zh-CN" dirty="0" err="1" smtClean="0"/>
              <a:t>Smpl:http</a:t>
            </a:r>
            <a:r>
              <a:rPr lang="en-US" altLang="zh-CN" dirty="0" smtClean="0"/>
              <a:t>://smpl.is.tue.mpg.de/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33A1A-9B98-48BC-A23D-63BE882384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1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我将通过以下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个方面汇报我的开题工作。首先是论文选题背景与意义。</a:t>
            </a:r>
          </a:p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ABA5B3-BDE1-468B-9ACE-1810202A8894}" type="slidenum">
              <a:rPr lang="en-US" altLang="zh-CN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33A1A-9B98-48BC-A23D-63BE882384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43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5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90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90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矩形 4"/>
          <p:cNvSpPr/>
          <p:nvPr userDrawn="1"/>
        </p:nvSpPr>
        <p:spPr>
          <a:xfrm>
            <a:off x="1" y="6138335"/>
            <a:ext cx="9144000" cy="719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3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88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88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976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07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" y="6138333"/>
            <a:ext cx="9144000" cy="719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42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2F288E0-7875-42C4-84C8-98DBBD3BF4D2}" type="datetimeFigureOut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2019/3/21</a:t>
            </a:fld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5F03-18A4-4332-8E23-DC2EFCF4272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40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5926" y="2"/>
            <a:ext cx="1090613" cy="327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b="1">
                <a:latin typeface="Times New Roman" panose="02020603050405020304" pitchFamily="18" charset="0"/>
              </a:defRPr>
            </a:lvl1pPr>
          </a:lstStyle>
          <a:p>
            <a:fld id="{3B0C5F03-18A4-4332-8E23-DC2EFCF4272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1" y="1167795"/>
            <a:ext cx="86264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-3175" y="-12700"/>
            <a:ext cx="1300356" cy="3000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350" b="1" u="sng" dirty="0" smtClean="0">
                <a:latin typeface="+mn-lt"/>
                <a:ea typeface="+mn-ea"/>
              </a:rPr>
              <a:t>AR</a:t>
            </a:r>
            <a:r>
              <a:rPr lang="zh-CN" altLang="en-US" sz="1350" b="1" u="sng" dirty="0" smtClean="0">
                <a:latin typeface="+mn-lt"/>
                <a:ea typeface="+mn-ea"/>
              </a:rPr>
              <a:t>组工作汇报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6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7"/>
          <p:cNvCxnSpPr/>
          <p:nvPr/>
        </p:nvCxnSpPr>
        <p:spPr bwMode="auto">
          <a:xfrm>
            <a:off x="0" y="358775"/>
            <a:ext cx="9144000" cy="158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cxnSp>
        <p:nvCxnSpPr>
          <p:cNvPr id="1032" name="直接连接符 13"/>
          <p:cNvCxnSpPr>
            <a:cxnSpLocks noChangeShapeType="1"/>
          </p:cNvCxnSpPr>
          <p:nvPr/>
        </p:nvCxnSpPr>
        <p:spPr bwMode="auto">
          <a:xfrm>
            <a:off x="0" y="1070222"/>
            <a:ext cx="9144000" cy="1588"/>
          </a:xfrm>
          <a:prstGeom prst="line">
            <a:avLst/>
          </a:prstGeom>
          <a:noFill/>
          <a:ln w="28575" algn="ctr">
            <a:solidFill>
              <a:srgbClr val="00008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1" y="454027"/>
            <a:ext cx="8626475" cy="633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cxnSp>
        <p:nvCxnSpPr>
          <p:cNvPr id="22" name="直接连接符 13"/>
          <p:cNvCxnSpPr/>
          <p:nvPr/>
        </p:nvCxnSpPr>
        <p:spPr bwMode="auto">
          <a:xfrm>
            <a:off x="0" y="6459540"/>
            <a:ext cx="9144000" cy="15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sp>
        <p:nvSpPr>
          <p:cNvPr id="13" name="矩形 12"/>
          <p:cNvSpPr/>
          <p:nvPr/>
        </p:nvSpPr>
        <p:spPr>
          <a:xfrm>
            <a:off x="4653729" y="6464519"/>
            <a:ext cx="3340403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华文行楷" panose="02010800040101010101" pitchFamily="2" charset="-122"/>
              </a:rPr>
              <a:t>虚拟现实技术与系统国家重点实验室</a:t>
            </a:r>
          </a:p>
        </p:txBody>
      </p:sp>
      <p:sp>
        <p:nvSpPr>
          <p:cNvPr id="14" name="矩形 13"/>
          <p:cNvSpPr/>
          <p:nvPr/>
        </p:nvSpPr>
        <p:spPr>
          <a:xfrm>
            <a:off x="910780" y="6462327"/>
            <a:ext cx="1762535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华文行楷" panose="02010800040101010101" pitchFamily="2" charset="-122"/>
              </a:rPr>
              <a:t>北京航空航天大学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-1"/>
            <a:ext cx="8039100" cy="327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defRPr/>
            </a:pPr>
            <a:r>
              <a:rPr lang="zh-CN" altLang="en-US" sz="1200" b="1" u="sng" dirty="0" smtClean="0">
                <a:solidFill>
                  <a:schemeClr val="tx1"/>
                </a:solidFill>
              </a:rPr>
              <a:t>北京航空航天大学计算机学院</a:t>
            </a:r>
            <a:r>
              <a:rPr lang="en-US" altLang="zh-CN" sz="1200" b="1" u="sng" dirty="0" smtClean="0">
                <a:solidFill>
                  <a:schemeClr val="tx1"/>
                </a:solidFill>
              </a:rPr>
              <a:t>2016</a:t>
            </a:r>
            <a:r>
              <a:rPr lang="zh-CN" altLang="en-US" sz="1200" b="1" u="sng" dirty="0" smtClean="0">
                <a:solidFill>
                  <a:schemeClr val="tx1"/>
                </a:solidFill>
              </a:rPr>
              <a:t>级</a:t>
            </a:r>
            <a:r>
              <a:rPr lang="zh-CN" altLang="en-US" sz="1200" b="1" u="sng" dirty="0">
                <a:solidFill>
                  <a:schemeClr val="tx1"/>
                </a:solidFill>
              </a:rPr>
              <a:t>工程硕士学位论文开题答辩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501" y="1"/>
            <a:ext cx="73567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+mn-lt"/>
                <a:ea typeface="+mn-ea"/>
              </a:rPr>
              <a:t>北京航空航天大学计算机学院</a:t>
            </a:r>
            <a:r>
              <a:rPr lang="en-US" altLang="zh-CN" sz="1600" b="1" dirty="0" smtClean="0">
                <a:latin typeface="+mn-lt"/>
                <a:ea typeface="+mn-ea"/>
              </a:rPr>
              <a:t>2015</a:t>
            </a:r>
            <a:r>
              <a:rPr lang="zh-CN" altLang="en-US" sz="1600" b="1" dirty="0" smtClean="0">
                <a:latin typeface="+mn-lt"/>
                <a:ea typeface="+mn-ea"/>
              </a:rPr>
              <a:t>级本科生</a:t>
            </a:r>
            <a:r>
              <a:rPr lang="zh-CN" altLang="en-US" sz="1600" b="1" dirty="0" smtClean="0">
                <a:latin typeface="+mn-lt"/>
                <a:ea typeface="+mn-ea"/>
              </a:rPr>
              <a:t>毕业设计中期答辩</a:t>
            </a:r>
            <a:endParaRPr lang="zh-CN" altLang="en-US" sz="1600" b="1" dirty="0" smtClean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chemeClr val="bg2"/>
          </a:solidFill>
          <a:latin typeface="+mn-lt"/>
          <a:ea typeface="+mj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5925" y="0"/>
            <a:ext cx="1090613" cy="327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b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0C5F03-18A4-4332-8E23-DC2EFCF42723}" type="slidenum"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67793"/>
            <a:ext cx="86264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-3175" y="-12700"/>
            <a:ext cx="1679575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AR</a:t>
            </a:r>
            <a:r>
              <a:rPr lang="zh-CN" altLang="en-US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组工作汇报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6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7"/>
          <p:cNvCxnSpPr/>
          <p:nvPr/>
        </p:nvCxnSpPr>
        <p:spPr bwMode="auto">
          <a:xfrm>
            <a:off x="0" y="358775"/>
            <a:ext cx="9144000" cy="158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cxnSp>
        <p:nvCxnSpPr>
          <p:cNvPr id="1032" name="直接连接符 13"/>
          <p:cNvCxnSpPr>
            <a:cxnSpLocks noChangeShapeType="1"/>
          </p:cNvCxnSpPr>
          <p:nvPr/>
        </p:nvCxnSpPr>
        <p:spPr bwMode="auto">
          <a:xfrm>
            <a:off x="0" y="1070222"/>
            <a:ext cx="9144000" cy="1588"/>
          </a:xfrm>
          <a:prstGeom prst="line">
            <a:avLst/>
          </a:prstGeom>
          <a:noFill/>
          <a:ln w="28575" algn="ctr">
            <a:solidFill>
              <a:srgbClr val="00008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454025"/>
            <a:ext cx="8626475" cy="633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cxnSp>
        <p:nvCxnSpPr>
          <p:cNvPr id="22" name="直接连接符 13"/>
          <p:cNvCxnSpPr/>
          <p:nvPr/>
        </p:nvCxnSpPr>
        <p:spPr bwMode="auto">
          <a:xfrm>
            <a:off x="0" y="6459538"/>
            <a:ext cx="9144000" cy="15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sp>
        <p:nvSpPr>
          <p:cNvPr id="13" name="矩形 12"/>
          <p:cNvSpPr/>
          <p:nvPr/>
        </p:nvSpPr>
        <p:spPr>
          <a:xfrm>
            <a:off x="4128457" y="6464518"/>
            <a:ext cx="4390946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pc="50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虚拟现实技术与系统国家重点实验室</a:t>
            </a:r>
          </a:p>
        </p:txBody>
      </p:sp>
      <p:sp>
        <p:nvSpPr>
          <p:cNvPr id="14" name="矩形 13"/>
          <p:cNvSpPr/>
          <p:nvPr/>
        </p:nvSpPr>
        <p:spPr>
          <a:xfrm>
            <a:off x="648144" y="6462326"/>
            <a:ext cx="2287806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pc="50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北京航空航天大学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-1"/>
            <a:ext cx="8039100" cy="327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u="sng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600" b="1" u="sng" dirty="0" smtClean="0">
                <a:solidFill>
                  <a:srgbClr val="000000"/>
                </a:solidFill>
              </a:rPr>
              <a:t>2016</a:t>
            </a:r>
            <a:r>
              <a:rPr lang="zh-CN" altLang="en-US" sz="1600" b="1" u="sng" dirty="0" smtClean="0">
                <a:solidFill>
                  <a:srgbClr val="000000"/>
                </a:solidFill>
              </a:rPr>
              <a:t>级</a:t>
            </a:r>
            <a:r>
              <a:rPr lang="zh-CN" altLang="en-US" sz="1600" b="1" u="sng" dirty="0">
                <a:solidFill>
                  <a:srgbClr val="000000"/>
                </a:solidFill>
              </a:rPr>
              <a:t>工程硕士学位</a:t>
            </a:r>
            <a:r>
              <a:rPr lang="zh-CN" altLang="en-US" sz="1600" b="1" u="sng" dirty="0" smtClean="0">
                <a:solidFill>
                  <a:srgbClr val="000000"/>
                </a:solidFill>
              </a:rPr>
              <a:t>论文中期答辩</a:t>
            </a:r>
            <a:endParaRPr lang="zh-CN" altLang="en-US" sz="1600" b="1" u="sng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501" y="1"/>
            <a:ext cx="73567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+mn-lt"/>
                <a:ea typeface="+mn-ea"/>
              </a:rPr>
              <a:t>北京航空航天大学计算机学院</a:t>
            </a:r>
            <a:r>
              <a:rPr lang="en-US" altLang="zh-CN" sz="1600" b="1" dirty="0" smtClean="0">
                <a:latin typeface="+mn-lt"/>
                <a:ea typeface="+mn-ea"/>
              </a:rPr>
              <a:t>2015</a:t>
            </a:r>
            <a:r>
              <a:rPr lang="zh-CN" altLang="en-US" sz="1600" b="1" dirty="0" smtClean="0">
                <a:latin typeface="+mn-lt"/>
                <a:ea typeface="+mn-ea"/>
              </a:rPr>
              <a:t>级本科生毕业设计开题答辩</a:t>
            </a:r>
          </a:p>
        </p:txBody>
      </p:sp>
    </p:spTree>
    <p:extLst>
      <p:ext uri="{BB962C8B-B14F-4D97-AF65-F5344CB8AC3E}">
        <p14:creationId xmlns:p14="http://schemas.microsoft.com/office/powerpoint/2010/main" val="83461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0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13.png"/><Relationship Id="rId5" Type="http://schemas.openxmlformats.org/officeDocument/2006/relationships/image" Target="../media/image32.jpeg"/><Relationship Id="rId10" Type="http://schemas.openxmlformats.org/officeDocument/2006/relationships/image" Target="../media/image12.png"/><Relationship Id="rId4" Type="http://schemas.openxmlformats.org/officeDocument/2006/relationships/image" Target="../media/image31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492682"/>
            <a:ext cx="67373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/>
          <p:nvPr/>
        </p:nvSpPr>
        <p:spPr>
          <a:xfrm>
            <a:off x="-54429" y="2450317"/>
            <a:ext cx="9252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三维场景人体与对象交互的</a:t>
            </a:r>
            <a:endParaRPr lang="en-US" altLang="zh-CN" sz="3600" b="1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  <a:p>
            <a:pPr algn="ctr"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接触点标注工具</a:t>
            </a:r>
            <a:endParaRPr lang="en-US" altLang="zh-CN" sz="3600" b="1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标题 6"/>
          <p:cNvSpPr txBox="1"/>
          <p:nvPr/>
        </p:nvSpPr>
        <p:spPr bwMode="auto">
          <a:xfrm>
            <a:off x="0" y="1736289"/>
            <a:ext cx="9144000" cy="6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5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北京航空航天大学计算机学院</a:t>
            </a:r>
            <a:r>
              <a:rPr lang="en-US" altLang="zh-CN" sz="2500" b="1" dirty="0" smtClean="0">
                <a:latin typeface="Times New Roman" panose="02020603050405020304" pitchFamily="18" charset="0"/>
                <a:ea typeface="黑体" panose="02010609060101010101" pitchFamily="2" charset="-122"/>
              </a:rPr>
              <a:t>2015</a:t>
            </a:r>
            <a:r>
              <a:rPr lang="zh-CN" altLang="en-US" sz="2500" b="1" dirty="0" smtClean="0">
                <a:latin typeface="Times New Roman" panose="02020603050405020304" pitchFamily="18" charset="0"/>
                <a:ea typeface="黑体" panose="02010609060101010101" pitchFamily="2" charset="-122"/>
              </a:rPr>
              <a:t>级本科生</a:t>
            </a:r>
            <a:r>
              <a:rPr lang="zh-CN" altLang="en-US" sz="2500" b="1" dirty="0" smtClean="0">
                <a:latin typeface="Times New Roman" panose="02020603050405020304" pitchFamily="18" charset="0"/>
                <a:ea typeface="黑体" panose="02010609060101010101" pitchFamily="2" charset="-122"/>
              </a:rPr>
              <a:t>毕业设计中期答辩</a:t>
            </a:r>
            <a:endParaRPr lang="zh-CN" altLang="en-US" sz="25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839441"/>
            <a:ext cx="9144000" cy="16677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学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　　生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：李奕君</a:t>
            </a:r>
            <a:endParaRPr lang="en-US" altLang="zh-CN" sz="2400" b="1" dirty="0">
              <a:latin typeface="+mj-ea"/>
              <a:ea typeface="+mj-ea"/>
              <a:cs typeface="+mj-cs"/>
            </a:endParaRPr>
          </a:p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学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　　号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</a:t>
            </a: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15061199</a:t>
            </a:r>
          </a:p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指导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教师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：周  彬</a:t>
            </a:r>
            <a:endParaRPr lang="zh-CN" altLang="en-US" sz="2400" b="1" dirty="0"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6400"/>
            <a:ext cx="9144000" cy="7064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汇报提纲</a:t>
            </a:r>
            <a:endParaRPr lang="zh-CN" altLang="en-US" sz="3200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BF86C83-9243-4AB2-A6EF-2F2DFB95373B}" type="slidenum">
              <a:rPr lang="en-US" altLang="zh-CN" sz="1800">
                <a:ea typeface="宋体" panose="02010600030101010101" pitchFamily="2" charset="-122"/>
              </a:rPr>
              <a:t>10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0" y="1606550"/>
            <a:ext cx="9144000" cy="417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一、论文选题背景和意义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二、</a:t>
            </a: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目标与工作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内容</a:t>
            </a:r>
            <a:endParaRPr lang="en-US" altLang="zh-CN" sz="2800" b="1" kern="0" dirty="0" smtClean="0">
              <a:solidFill>
                <a:srgbClr val="0D0D0D"/>
              </a:solidFill>
              <a:latin typeface="华文中宋" panose="02010600040101010101" pitchFamily="2" charset="-122"/>
              <a:ea typeface="+mn-ea"/>
            </a:endParaRP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三、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</a:rPr>
              <a:t>当前完成的工作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进度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四、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技术路线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及工作难点</a:t>
            </a: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</a:rPr>
              <a:t>五、工作计划和参考文献</a:t>
            </a:r>
            <a:endParaRPr lang="zh-CN" altLang="en-US" sz="2800" b="1" kern="0" dirty="0">
              <a:solidFill>
                <a:srgbClr val="0D0D0D"/>
              </a:solidFill>
              <a:latin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82850" y="3974662"/>
            <a:ext cx="4178300" cy="1588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三、当前完成的工作</a:t>
            </a:r>
            <a:r>
              <a:rPr lang="zh-CN" altLang="en-US" sz="3200" dirty="0" smtClean="0"/>
              <a:t>进度</a:t>
            </a:r>
            <a:r>
              <a:rPr lang="zh-CN" altLang="en-US" sz="3200" dirty="0"/>
              <a:t>（</a:t>
            </a:r>
            <a:r>
              <a:rPr lang="en-US" altLang="zh-CN" sz="3200" dirty="0" smtClean="0"/>
              <a:t>1/5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11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工具全貌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en-US" altLang="zh-CN" sz="2400" b="0" dirty="0" smtClean="0"/>
              <a:t>        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C:\Users\A\Desktop\snapshot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16" y="1592317"/>
            <a:ext cx="6151638" cy="47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三、当前完成的工作</a:t>
            </a:r>
            <a:r>
              <a:rPr lang="zh-CN" altLang="en-US" sz="3200" dirty="0" smtClean="0"/>
              <a:t>进度（</a:t>
            </a:r>
            <a:r>
              <a:rPr lang="en-US" altLang="zh-CN" sz="3200" dirty="0" smtClean="0"/>
              <a:t>2/5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12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人体</a:t>
            </a:r>
            <a:r>
              <a:rPr lang="zh-CN" altLang="en-US" sz="2400" dirty="0"/>
              <a:t>与对象三维交互场景接触点自动粗略</a:t>
            </a:r>
            <a:r>
              <a:rPr lang="zh-CN" altLang="en-US" sz="2400" dirty="0" smtClean="0"/>
              <a:t>解析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en-US" altLang="zh-CN" sz="2400" b="0" dirty="0" smtClean="0"/>
              <a:t> </a:t>
            </a:r>
            <a:r>
              <a:rPr lang="en-US" altLang="zh-CN" sz="2400" b="0" dirty="0" smtClean="0"/>
              <a:t>       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用户可以导入与图片中场景对应的</a:t>
            </a:r>
            <a:r>
              <a:rPr lang="en-US" altLang="zh-CN" sz="2400" b="0" dirty="0" err="1" smtClean="0">
                <a:solidFill>
                  <a:schemeClr val="tx1"/>
                </a:solidFill>
              </a:rPr>
              <a:t>obj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模型，使用工具的接触点自动粗略解析功能获得估计的接触点。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1" y="5562812"/>
            <a:ext cx="16238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输入要标注的图片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7140046" y="5091621"/>
            <a:ext cx="200395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查看接触点</a:t>
            </a:r>
            <a:r>
              <a:rPr lang="zh-CN" altLang="en-US" sz="2000" b="1" dirty="0" smtClean="0">
                <a:latin typeface="+mn-lt"/>
                <a:ea typeface="+mn-ea"/>
              </a:rPr>
              <a:t>信息</a:t>
            </a:r>
          </a:p>
        </p:txBody>
      </p:sp>
      <p:pic>
        <p:nvPicPr>
          <p:cNvPr id="1026" name="Picture 2" descr="C:\Users\A\Desktop\snapshot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17" y="2458919"/>
            <a:ext cx="1878943" cy="28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\Desktop\snapshot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11" y="2445729"/>
            <a:ext cx="1982185" cy="28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4"/>
          <p:cNvSpPr txBox="1"/>
          <p:nvPr/>
        </p:nvSpPr>
        <p:spPr>
          <a:xfrm>
            <a:off x="2353743" y="5562812"/>
            <a:ext cx="16238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导入对应的</a:t>
            </a:r>
            <a:r>
              <a:rPr lang="en-US" altLang="zh-CN" sz="2000" b="1" dirty="0" err="1" smtClean="0">
                <a:latin typeface="+mn-lt"/>
                <a:ea typeface="+mn-ea"/>
              </a:rPr>
              <a:t>obj</a:t>
            </a:r>
            <a:r>
              <a:rPr lang="zh-CN" altLang="en-US" sz="2000" b="1" dirty="0" smtClean="0">
                <a:latin typeface="+mn-lt"/>
                <a:ea typeface="+mn-ea"/>
              </a:rPr>
              <a:t>模型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cxnSp>
        <p:nvCxnSpPr>
          <p:cNvPr id="5" name="直接箭头连接符 4"/>
          <p:cNvCxnSpPr>
            <a:stCxn id="1026" idx="3"/>
            <a:endCxn id="1027" idx="1"/>
          </p:cNvCxnSpPr>
          <p:nvPr/>
        </p:nvCxnSpPr>
        <p:spPr bwMode="auto">
          <a:xfrm flipV="1">
            <a:off x="1862626" y="3868703"/>
            <a:ext cx="379885" cy="6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1028" name="Picture 4" descr="C:\Users\A\Desktop\snapshot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83" y="2445729"/>
            <a:ext cx="2024436" cy="28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>
            <a:stCxn id="1027" idx="3"/>
            <a:endCxn id="1028" idx="1"/>
          </p:cNvCxnSpPr>
          <p:nvPr/>
        </p:nvCxnSpPr>
        <p:spPr bwMode="auto">
          <a:xfrm>
            <a:off x="4224696" y="3868703"/>
            <a:ext cx="4304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20" name="文本框 4"/>
          <p:cNvSpPr txBox="1"/>
          <p:nvPr/>
        </p:nvSpPr>
        <p:spPr>
          <a:xfrm>
            <a:off x="4615467" y="5408923"/>
            <a:ext cx="20641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通过特定</a:t>
            </a:r>
            <a:r>
              <a:rPr lang="zh-CN" altLang="en-US" sz="2000" b="1" dirty="0" smtClean="0"/>
              <a:t>算法自动算得接触点</a:t>
            </a:r>
            <a:endParaRPr lang="zh-CN" altLang="en-US" sz="2000" b="1" dirty="0"/>
          </a:p>
        </p:txBody>
      </p:sp>
      <p:pic>
        <p:nvPicPr>
          <p:cNvPr id="9" name="Picture 5" descr="C:\Users\A\Desktop\snapshot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65" y="2802423"/>
            <a:ext cx="1992335" cy="213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/>
          <p:cNvCxnSpPr>
            <a:stCxn id="1028" idx="3"/>
            <a:endCxn id="9" idx="1"/>
          </p:cNvCxnSpPr>
          <p:nvPr/>
        </p:nvCxnSpPr>
        <p:spPr bwMode="auto">
          <a:xfrm flipV="1">
            <a:off x="6679619" y="3868702"/>
            <a:ext cx="47204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1309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三、当前完成的工作</a:t>
            </a:r>
            <a:r>
              <a:rPr lang="zh-CN" altLang="en-US" sz="3200" dirty="0" smtClean="0"/>
              <a:t>进度（</a:t>
            </a:r>
            <a:r>
              <a:rPr lang="en-US" altLang="zh-CN" sz="3200" dirty="0" smtClean="0"/>
              <a:t>3/5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13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人体与对象三维交互场景接触点手动标注</a:t>
            </a:r>
            <a:r>
              <a:rPr lang="zh-CN" altLang="en-US" sz="2400" dirty="0" smtClean="0"/>
              <a:t>编辑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zh-CN" altLang="en-US" sz="2400" b="0" dirty="0" smtClean="0"/>
              <a:t>        用户</a:t>
            </a:r>
            <a:r>
              <a:rPr lang="zh-CN" altLang="en-US" sz="2400" b="0" dirty="0"/>
              <a:t>可以导</a:t>
            </a:r>
            <a:r>
              <a:rPr lang="zh-CN" altLang="en-US" sz="2400" b="0" dirty="0" smtClean="0"/>
              <a:t>入图片和与人交互的</a:t>
            </a:r>
            <a:r>
              <a:rPr lang="en-US" altLang="zh-CN" sz="2400" b="0" dirty="0" err="1" smtClean="0"/>
              <a:t>obj</a:t>
            </a:r>
            <a:r>
              <a:rPr lang="zh-CN" altLang="en-US" sz="2400" b="0" dirty="0"/>
              <a:t>模型</a:t>
            </a:r>
            <a:r>
              <a:rPr lang="zh-CN" altLang="en-US" sz="2400" b="0" dirty="0" smtClean="0"/>
              <a:t>，结合工具提供的可编辑</a:t>
            </a:r>
            <a:r>
              <a:rPr lang="en-US" altLang="zh-CN" sz="2400" b="0" dirty="0" smtClean="0"/>
              <a:t>SMPL</a:t>
            </a:r>
            <a:r>
              <a:rPr lang="zh-CN" altLang="en-US" sz="2400" b="0" dirty="0" smtClean="0"/>
              <a:t>人体模型搭建场景，再标注接触点。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1" y="5562812"/>
            <a:ext cx="16238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输入要标注的图片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7140046" y="5516645"/>
            <a:ext cx="200395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标注接触点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pic>
        <p:nvPicPr>
          <p:cNvPr id="1026" name="Picture 2" descr="C:\Users\A\Desktop\snapshot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17" y="2458919"/>
            <a:ext cx="1878943" cy="28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4"/>
          <p:cNvSpPr txBox="1"/>
          <p:nvPr/>
        </p:nvSpPr>
        <p:spPr>
          <a:xfrm>
            <a:off x="2242512" y="5562812"/>
            <a:ext cx="198218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导入物体模型，添加</a:t>
            </a:r>
            <a:r>
              <a:rPr lang="en-US" altLang="zh-CN" sz="2000" b="1" dirty="0" smtClean="0">
                <a:latin typeface="+mn-lt"/>
                <a:ea typeface="+mn-ea"/>
              </a:rPr>
              <a:t>SMPL</a:t>
            </a:r>
            <a:r>
              <a:rPr lang="zh-CN" altLang="en-US" sz="2000" b="1" dirty="0" smtClean="0">
                <a:latin typeface="+mn-lt"/>
                <a:ea typeface="+mn-ea"/>
              </a:rPr>
              <a:t>模型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cxnSp>
        <p:nvCxnSpPr>
          <p:cNvPr id="5" name="直接箭头连接符 4"/>
          <p:cNvCxnSpPr>
            <a:stCxn id="1026" idx="3"/>
          </p:cNvCxnSpPr>
          <p:nvPr/>
        </p:nvCxnSpPr>
        <p:spPr bwMode="auto">
          <a:xfrm flipV="1">
            <a:off x="1862626" y="3868703"/>
            <a:ext cx="379885" cy="6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20" name="文本框 4"/>
          <p:cNvSpPr txBox="1"/>
          <p:nvPr/>
        </p:nvSpPr>
        <p:spPr>
          <a:xfrm>
            <a:off x="4615467" y="5408923"/>
            <a:ext cx="206415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调整人体体型姿势以及和物体的位置</a:t>
            </a:r>
            <a:endParaRPr lang="zh-CN" altLang="en-US" sz="2000" b="1" dirty="0"/>
          </a:p>
        </p:txBody>
      </p:sp>
      <p:pic>
        <p:nvPicPr>
          <p:cNvPr id="3074" name="Picture 2" descr="C:\Users\A\Desktop\snapshot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11" y="2458919"/>
            <a:ext cx="2054290" cy="28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\Desktop\snapshot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10" y="2458919"/>
            <a:ext cx="1953111" cy="28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>
            <a:stCxn id="3074" idx="3"/>
            <a:endCxn id="3075" idx="1"/>
          </p:cNvCxnSpPr>
          <p:nvPr/>
        </p:nvCxnSpPr>
        <p:spPr bwMode="auto">
          <a:xfrm>
            <a:off x="4296801" y="3875298"/>
            <a:ext cx="2694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3076" name="Picture 4" descr="C:\Users\A\Desktop\snapshot\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39" y="2471680"/>
            <a:ext cx="1863944" cy="280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9"/>
          <p:cNvCxnSpPr>
            <a:stCxn id="3075" idx="3"/>
            <a:endCxn id="3076" idx="1"/>
          </p:cNvCxnSpPr>
          <p:nvPr/>
        </p:nvCxnSpPr>
        <p:spPr bwMode="auto">
          <a:xfrm>
            <a:off x="6519321" y="3875298"/>
            <a:ext cx="3263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8078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三、当前完成的工作</a:t>
            </a:r>
            <a:r>
              <a:rPr lang="zh-CN" altLang="en-US" sz="3200" dirty="0" smtClean="0"/>
              <a:t>进度（</a:t>
            </a:r>
            <a:r>
              <a:rPr lang="en-US" altLang="zh-CN" sz="3200" dirty="0" smtClean="0"/>
              <a:t>4/5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14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基于</a:t>
            </a:r>
            <a:r>
              <a:rPr lang="zh-CN" altLang="en-US" sz="2400" dirty="0"/>
              <a:t>单幅图像的人体与对象交互接触点标注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zh-CN" altLang="en-US" sz="2400" b="0" dirty="0" smtClean="0"/>
              <a:t>        用户</a:t>
            </a:r>
            <a:r>
              <a:rPr lang="zh-CN" altLang="en-US" sz="2400" b="0" dirty="0"/>
              <a:t>可以导</a:t>
            </a:r>
            <a:r>
              <a:rPr lang="zh-CN" altLang="en-US" sz="2400" b="0" dirty="0" smtClean="0"/>
              <a:t>入图片和对应的</a:t>
            </a:r>
            <a:r>
              <a:rPr lang="en-US" altLang="zh-CN" sz="2400" b="0" dirty="0" smtClean="0"/>
              <a:t>SMPL</a:t>
            </a:r>
            <a:r>
              <a:rPr lang="zh-CN" altLang="en-US" sz="2400" b="0" dirty="0" smtClean="0"/>
              <a:t>姿势参数和体型参数，从工具的</a:t>
            </a:r>
            <a:r>
              <a:rPr lang="en-US" altLang="zh-CN" sz="2400" b="0" dirty="0" err="1" smtClean="0"/>
              <a:t>obj</a:t>
            </a:r>
            <a:r>
              <a:rPr lang="zh-CN" altLang="en-US" sz="2400" b="0" dirty="0" smtClean="0"/>
              <a:t>模型库中选择合适模型搭建场景，再标注接触点。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1" y="5659432"/>
            <a:ext cx="33895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输入标注图片和对应人体参数，会得到对应人体模型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pic>
        <p:nvPicPr>
          <p:cNvPr id="17" name="Picture 4" descr="C:\Users\acer-pc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3" y="2392195"/>
            <a:ext cx="2391533" cy="323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4"/>
          <p:cNvSpPr txBox="1"/>
          <p:nvPr/>
        </p:nvSpPr>
        <p:spPr>
          <a:xfrm>
            <a:off x="3242442" y="5659432"/>
            <a:ext cx="28588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调整与图片的对应关系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cxnSp>
        <p:nvCxnSpPr>
          <p:cNvPr id="4" name="直接箭头连接符 3"/>
          <p:cNvCxnSpPr>
            <a:stCxn id="17" idx="3"/>
          </p:cNvCxnSpPr>
          <p:nvPr/>
        </p:nvCxnSpPr>
        <p:spPr bwMode="auto">
          <a:xfrm>
            <a:off x="2541306" y="4010243"/>
            <a:ext cx="848280" cy="13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21" name="Picture 3" descr="C:\Users\acer-pc\Desktop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86" y="2392195"/>
            <a:ext cx="1814307" cy="323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三、当前完成的工作</a:t>
            </a:r>
            <a:r>
              <a:rPr lang="zh-CN" altLang="en-US" sz="3200" dirty="0" smtClean="0"/>
              <a:t>进度（</a:t>
            </a:r>
            <a:r>
              <a:rPr lang="en-US" altLang="zh-CN" sz="3200" dirty="0" smtClean="0"/>
              <a:t>5/5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15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基于</a:t>
            </a:r>
            <a:r>
              <a:rPr lang="zh-CN" altLang="en-US" sz="2400" dirty="0"/>
              <a:t>单幅图像的人体与对象交互接触点标注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zh-CN" altLang="en-US" sz="2400" b="0" dirty="0" smtClean="0"/>
              <a:t>        用户</a:t>
            </a:r>
            <a:r>
              <a:rPr lang="zh-CN" altLang="en-US" sz="2400" b="0" dirty="0"/>
              <a:t>可以导</a:t>
            </a:r>
            <a:r>
              <a:rPr lang="zh-CN" altLang="en-US" sz="2400" b="0" dirty="0" smtClean="0"/>
              <a:t>入图片和对应的</a:t>
            </a:r>
            <a:r>
              <a:rPr lang="en-US" altLang="zh-CN" sz="2400" b="0" dirty="0" smtClean="0"/>
              <a:t>SMPL</a:t>
            </a:r>
            <a:r>
              <a:rPr lang="zh-CN" altLang="en-US" sz="2400" b="0" dirty="0" smtClean="0"/>
              <a:t>姿势参数和体型参数，从工具的</a:t>
            </a:r>
            <a:r>
              <a:rPr lang="en-US" altLang="zh-CN" sz="2400" b="0" dirty="0" err="1" smtClean="0"/>
              <a:t>obj</a:t>
            </a:r>
            <a:r>
              <a:rPr lang="zh-CN" altLang="en-US" sz="2400" b="0" dirty="0" smtClean="0"/>
              <a:t>模型库中选择合适模型搭建场景，再标注接触点。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386256" y="5576016"/>
            <a:ext cx="28377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从工具的模型库中选择合适的模型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200155" y="5576016"/>
            <a:ext cx="21840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调整人和物体的相对位置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  <p:pic>
        <p:nvPicPr>
          <p:cNvPr id="4098" name="Picture 2" descr="C:\Users\A\Desktop\snapshot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29977"/>
            <a:ext cx="3610302" cy="323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\Desktop\snapshot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73" y="2329976"/>
            <a:ext cx="1790813" cy="32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>
            <a:stCxn id="4098" idx="3"/>
            <a:endCxn id="4099" idx="1"/>
          </p:cNvCxnSpPr>
          <p:nvPr/>
        </p:nvCxnSpPr>
        <p:spPr bwMode="auto">
          <a:xfrm>
            <a:off x="3610303" y="3945308"/>
            <a:ext cx="7864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4100" name="Picture 4" descr="C:\Users\A\Desktop\snapshot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45" y="2329976"/>
            <a:ext cx="1487958" cy="32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>
            <a:stCxn id="4099" idx="3"/>
            <a:endCxn id="4100" idx="1"/>
          </p:cNvCxnSpPr>
          <p:nvPr/>
        </p:nvCxnSpPr>
        <p:spPr bwMode="auto">
          <a:xfrm>
            <a:off x="6187586" y="3945308"/>
            <a:ext cx="5756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20" name="文本框 4"/>
          <p:cNvSpPr txBox="1"/>
          <p:nvPr/>
        </p:nvSpPr>
        <p:spPr>
          <a:xfrm>
            <a:off x="6763245" y="5576016"/>
            <a:ext cx="17757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标注接触点</a:t>
            </a:r>
            <a:endParaRPr lang="zh-CN" altLang="en-US" sz="2000" b="1" dirty="0" smtClean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22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6400"/>
            <a:ext cx="9144000" cy="7064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059B15E-E1CD-4F72-AD98-81250F4211C8}" type="slidenum">
              <a:rPr lang="en-US" altLang="zh-CN" sz="1800">
                <a:ea typeface="宋体" panose="02010600030101010101" pitchFamily="2" charset="-122"/>
              </a:rPr>
              <a:t>16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0" y="1606550"/>
            <a:ext cx="9144000" cy="417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一、论文选题背景和意义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二、研究现状及问题分析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三</a:t>
            </a: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、工作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目标与工作内容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四、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技术路线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及工作难点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华文中宋" panose="02010600040101010101" pitchFamily="2" charset="-122"/>
              </a:rPr>
              <a:t>五、工作计划和参考文献</a:t>
            </a:r>
            <a:r>
              <a:rPr lang="zh-CN" altLang="en-US" sz="2800" b="1" dirty="0">
                <a:latin typeface="华文中宋" panose="02010600040101010101" pitchFamily="2" charset="-122"/>
              </a:rPr>
              <a:t> </a:t>
            </a:r>
            <a:endParaRPr lang="en-US" altLang="zh-CN" sz="2800" b="1" dirty="0">
              <a:latin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7300" y="4716463"/>
            <a:ext cx="4178300" cy="1587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四</a:t>
            </a:r>
            <a:r>
              <a:rPr lang="zh-CN" altLang="en-US" sz="3200" dirty="0"/>
              <a:t>、技术</a:t>
            </a:r>
            <a:r>
              <a:rPr lang="zh-CN" altLang="en-US" sz="3200" dirty="0" smtClean="0"/>
              <a:t>路线</a:t>
            </a:r>
            <a:endParaRPr lang="zh-CN" altLang="en-US" sz="3200" dirty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B0FF02-2F0B-40B0-8CF2-742E23E16E80}" type="slidenum">
              <a:rPr lang="en-US" altLang="zh-CN" sz="1800">
                <a:ea typeface="宋体" panose="02010600030101010101" pitchFamily="2" charset="-122"/>
              </a:rPr>
              <a:t>17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6884746" y="1201769"/>
            <a:ext cx="22425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求解和标注接触点</a:t>
            </a:r>
            <a:endParaRPr lang="zh-CN" altLang="en-US" sz="2000" dirty="0" smtClean="0">
              <a:latin typeface="+mn-lt"/>
              <a:ea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1489" y="4787947"/>
            <a:ext cx="1818682" cy="1890944"/>
            <a:chOff x="6907887" y="4577570"/>
            <a:chExt cx="2040789" cy="1464710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887" y="4773760"/>
              <a:ext cx="895587" cy="107601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853" y="4674260"/>
              <a:ext cx="895587" cy="1271330"/>
            </a:xfrm>
            <a:prstGeom prst="rect">
              <a:avLst/>
            </a:prstGeom>
          </p:spPr>
        </p:pic>
        <p:pic>
          <p:nvPicPr>
            <p:cNvPr id="43" name="内容占位符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5926" y="4577570"/>
              <a:ext cx="912750" cy="146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文本框 4"/>
          <p:cNvSpPr txBox="1"/>
          <p:nvPr/>
        </p:nvSpPr>
        <p:spPr>
          <a:xfrm>
            <a:off x="4625893" y="6106615"/>
            <a:ext cx="224251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通过大量标注数据分析</a:t>
            </a:r>
            <a:r>
              <a:rPr lang="en-US" altLang="zh-CN" sz="2000" dirty="0" smtClean="0">
                <a:latin typeface="+mn-lt"/>
                <a:ea typeface="+mn-ea"/>
              </a:rPr>
              <a:t>affordance</a:t>
            </a:r>
            <a:endParaRPr lang="zh-CN" altLang="en-US" sz="2000" dirty="0" smtClean="0">
              <a:latin typeface="+mn-lt"/>
              <a:ea typeface="+mn-ea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98856" y="3303917"/>
            <a:ext cx="14288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输入图像</a:t>
            </a:r>
          </a:p>
        </p:txBody>
      </p:sp>
      <p:pic>
        <p:nvPicPr>
          <p:cNvPr id="25" name="Picture 2" descr="C:\Users\A\Desktop\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5" y="1348816"/>
            <a:ext cx="1263659" cy="18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4"/>
          <p:cNvSpPr txBox="1"/>
          <p:nvPr/>
        </p:nvSpPr>
        <p:spPr>
          <a:xfrm>
            <a:off x="1534886" y="1281634"/>
            <a:ext cx="149632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从数据</a:t>
            </a:r>
            <a:r>
              <a:rPr lang="zh-CN" altLang="en-US" sz="2000" dirty="0" smtClean="0">
                <a:latin typeface="+mn-lt"/>
                <a:ea typeface="+mn-ea"/>
              </a:rPr>
              <a:t>集中手动选择模型</a:t>
            </a:r>
            <a:endParaRPr lang="zh-CN" altLang="en-US" sz="2000" dirty="0" smtClean="0">
              <a:latin typeface="+mn-lt"/>
              <a:ea typeface="+mn-ea"/>
            </a:endParaRPr>
          </a:p>
        </p:txBody>
      </p:sp>
      <p:pic>
        <p:nvPicPr>
          <p:cNvPr id="29" name="Picture 3" descr="C:\Users\A\Desktop\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56" y="3422695"/>
            <a:ext cx="1342225" cy="184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\Desktop\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68" y="1212907"/>
            <a:ext cx="1342225" cy="168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4"/>
          <p:cNvSpPr txBox="1"/>
          <p:nvPr/>
        </p:nvSpPr>
        <p:spPr>
          <a:xfrm>
            <a:off x="4657949" y="2078605"/>
            <a:ext cx="17299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调整模型构建三维场景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1732824" y="5270260"/>
            <a:ext cx="259677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</a:t>
            </a:r>
            <a:r>
              <a:rPr lang="en-US" altLang="zh-CN" sz="2000" dirty="0"/>
              <a:t>SMPL</a:t>
            </a:r>
            <a:r>
              <a:rPr lang="zh-CN" altLang="en-US" sz="2000" dirty="0"/>
              <a:t>方法生成人物</a:t>
            </a:r>
            <a:r>
              <a:rPr lang="zh-CN" altLang="en-US" sz="2000" dirty="0" smtClean="0"/>
              <a:t>模型</a:t>
            </a:r>
            <a:endParaRPr lang="en-US" altLang="zh-CN" sz="2000" dirty="0" smtClean="0"/>
          </a:p>
          <a:p>
            <a:r>
              <a:rPr lang="en-US" altLang="zh-CN" sz="2000" dirty="0"/>
              <a:t>[SMPL: A Skinned Multi-Person Linear </a:t>
            </a:r>
            <a:r>
              <a:rPr lang="en-US" altLang="zh-CN" sz="2000" dirty="0" smtClean="0"/>
              <a:t>Model. 2015]</a:t>
            </a:r>
            <a:endParaRPr lang="zh-CN" altLang="en-US" sz="20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51" y="4381213"/>
            <a:ext cx="1321435" cy="1976120"/>
          </a:xfrm>
          <a:prstGeom prst="rect">
            <a:avLst/>
          </a:prstGeom>
        </p:spPr>
      </p:pic>
      <p:cxnSp>
        <p:nvCxnSpPr>
          <p:cNvPr id="35" name="肘形连接符 34"/>
          <p:cNvCxnSpPr>
            <a:stCxn id="25" idx="3"/>
            <a:endCxn id="34" idx="0"/>
          </p:cNvCxnSpPr>
          <p:nvPr/>
        </p:nvCxnSpPr>
        <p:spPr bwMode="auto">
          <a:xfrm flipH="1">
            <a:off x="874169" y="2297297"/>
            <a:ext cx="561955" cy="2083916"/>
          </a:xfrm>
          <a:prstGeom prst="bentConnector4">
            <a:avLst>
              <a:gd name="adj1" fmla="val -40679"/>
              <a:gd name="adj2" fmla="val 727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36" name="肘形连接符 35"/>
          <p:cNvCxnSpPr>
            <a:stCxn id="25" idx="3"/>
            <a:endCxn id="30" idx="1"/>
          </p:cNvCxnSpPr>
          <p:nvPr/>
        </p:nvCxnSpPr>
        <p:spPr bwMode="auto">
          <a:xfrm flipV="1">
            <a:off x="1436124" y="2055224"/>
            <a:ext cx="1847544" cy="24207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37" name="文本框 4"/>
          <p:cNvSpPr txBox="1"/>
          <p:nvPr/>
        </p:nvSpPr>
        <p:spPr>
          <a:xfrm>
            <a:off x="1732824" y="2586439"/>
            <a:ext cx="14288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获取二维关节点</a:t>
            </a:r>
            <a:endParaRPr lang="zh-CN" altLang="en-US" sz="2000" dirty="0"/>
          </a:p>
        </p:txBody>
      </p:sp>
      <p:pic>
        <p:nvPicPr>
          <p:cNvPr id="45" name="Picture 2" descr="C:\Users\acer-pc\Desktop\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64" y="2940381"/>
            <a:ext cx="1493367" cy="21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acer-pc\Desktop\图片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11" y="1601879"/>
            <a:ext cx="1476806" cy="22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肘形连接符 15"/>
          <p:cNvCxnSpPr>
            <a:stCxn id="29" idx="3"/>
            <a:endCxn id="45" idx="1"/>
          </p:cNvCxnSpPr>
          <p:nvPr/>
        </p:nvCxnSpPr>
        <p:spPr bwMode="auto">
          <a:xfrm flipV="1">
            <a:off x="3954781" y="4035014"/>
            <a:ext cx="821483" cy="31146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 bwMode="auto">
          <a:xfrm flipV="1">
            <a:off x="6269631" y="2733826"/>
            <a:ext cx="1254680" cy="1301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1984" name="肘形连接符 41983"/>
          <p:cNvCxnSpPr>
            <a:stCxn id="46" idx="2"/>
            <a:endCxn id="42" idx="0"/>
          </p:cNvCxnSpPr>
          <p:nvPr/>
        </p:nvCxnSpPr>
        <p:spPr bwMode="auto">
          <a:xfrm rot="5400000">
            <a:off x="7494721" y="4144780"/>
            <a:ext cx="1047001" cy="48898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2012" name="肘形连接符 42011"/>
          <p:cNvCxnSpPr>
            <a:stCxn id="30" idx="2"/>
            <a:endCxn id="45" idx="1"/>
          </p:cNvCxnSpPr>
          <p:nvPr/>
        </p:nvCxnSpPr>
        <p:spPr bwMode="auto">
          <a:xfrm rot="16200000" flipH="1">
            <a:off x="3796786" y="3055535"/>
            <a:ext cx="1137473" cy="82148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2014" name="直接箭头连接符 42013"/>
          <p:cNvCxnSpPr>
            <a:stCxn id="34" idx="3"/>
            <a:endCxn id="29" idx="1"/>
          </p:cNvCxnSpPr>
          <p:nvPr/>
        </p:nvCxnSpPr>
        <p:spPr bwMode="auto">
          <a:xfrm flipV="1">
            <a:off x="1534886" y="4346478"/>
            <a:ext cx="1077670" cy="10227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四</a:t>
            </a:r>
            <a:r>
              <a:rPr lang="zh-CN" altLang="en-US" sz="3200" dirty="0" smtClean="0"/>
              <a:t>、工作难点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1/4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241300" y="1255713"/>
            <a:ext cx="8626475" cy="5106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kern="1200" dirty="0" smtClean="0">
                <a:latin typeface="+mn-ea"/>
              </a:rPr>
              <a:t>工作难点</a:t>
            </a:r>
            <a:endParaRPr lang="en-US" altLang="zh-CN" sz="2400" kern="1200" dirty="0" smtClean="0">
              <a:latin typeface="+mn-ea"/>
            </a:endParaRPr>
          </a:p>
          <a:p>
            <a:pPr lvl="1" eaLnBrk="1" hangingPunct="1">
              <a:defRPr/>
            </a:pP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如何</a:t>
            </a: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比较好地定义接触点（二维、三维）？</a:t>
            </a:r>
            <a:endParaRPr lang="en-US" altLang="zh-CN" sz="2400" b="0" kern="1200" dirty="0">
              <a:solidFill>
                <a:schemeClr val="tx1"/>
              </a:solidFill>
              <a:latin typeface="+mn-ea"/>
            </a:endParaRPr>
          </a:p>
          <a:p>
            <a:pPr lvl="1" eaLnBrk="1" hangingPunct="1">
              <a:defRPr/>
            </a:pP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如何</a:t>
            </a:r>
            <a:r>
              <a:rPr lang="zh-CN" altLang="en-US" sz="2400" b="0" kern="1200" dirty="0">
                <a:solidFill>
                  <a:schemeClr val="tx1"/>
                </a:solidFill>
                <a:latin typeface="+mn-ea"/>
              </a:rPr>
              <a:t>从单张图片，生成</a:t>
            </a:r>
            <a:r>
              <a:rPr lang="en-US" altLang="zh-CN" sz="2400" b="0" kern="1200" dirty="0">
                <a:solidFill>
                  <a:schemeClr val="tx1"/>
                </a:solidFill>
                <a:latin typeface="+mn-ea"/>
              </a:rPr>
              <a:t>3D</a:t>
            </a:r>
            <a:r>
              <a:rPr lang="zh-CN" altLang="en-US" sz="2400" b="0" kern="1200" dirty="0">
                <a:solidFill>
                  <a:schemeClr val="tx1"/>
                </a:solidFill>
                <a:latin typeface="+mn-ea"/>
              </a:rPr>
              <a:t>的交互场景</a:t>
            </a: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？</a:t>
            </a:r>
            <a:endParaRPr lang="en-US" altLang="zh-CN" sz="2400" b="0" kern="1200" dirty="0" smtClean="0">
              <a:solidFill>
                <a:schemeClr val="tx1"/>
              </a:solidFill>
              <a:latin typeface="+mn-ea"/>
            </a:endParaRPr>
          </a:p>
          <a:p>
            <a:pPr lvl="1" eaLnBrk="1" hangingPunct="1">
              <a:defRPr/>
            </a:pP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如何提高用户对人体模型编辑的速度？</a:t>
            </a:r>
            <a:endParaRPr lang="en-US" altLang="zh-CN" b="0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18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四</a:t>
            </a:r>
            <a:r>
              <a:rPr lang="zh-CN" altLang="en-US" sz="3200" dirty="0" smtClean="0"/>
              <a:t>、工作难点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2/4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241300" y="1255713"/>
            <a:ext cx="8626475" cy="5106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kern="1200" dirty="0" smtClean="0">
                <a:latin typeface="+mn-ea"/>
              </a:rPr>
              <a:t>如何</a:t>
            </a:r>
            <a:r>
              <a:rPr lang="zh-CN" altLang="en-US" sz="2400" kern="1200" dirty="0">
                <a:latin typeface="+mn-ea"/>
              </a:rPr>
              <a:t>比较好地定义接触点（二维、三维）</a:t>
            </a:r>
            <a:r>
              <a:rPr lang="zh-CN" altLang="en-US" sz="2400" kern="1200" dirty="0" smtClean="0">
                <a:latin typeface="+mn-ea"/>
              </a:rPr>
              <a:t>？</a:t>
            </a:r>
            <a:endParaRPr lang="en-US" altLang="zh-CN" sz="2400" kern="1200" dirty="0" smtClean="0"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</a:t>
            </a: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由于模型是由三角面片组成，定义的接触点需反应模型表面的接触情况，可以用两个物体每个三角面片的包围盒相交部分来定义三维接触点。为了美观，接触点需要有平滑的性质，所以选用</a:t>
            </a:r>
            <a:r>
              <a:rPr lang="en-US" altLang="zh-CN" sz="2400" b="0" kern="1200" dirty="0" err="1" smtClean="0">
                <a:solidFill>
                  <a:schemeClr val="tx1"/>
                </a:solidFill>
                <a:latin typeface="+mn-ea"/>
              </a:rPr>
              <a:t>x,y,z</a:t>
            </a:r>
            <a:r>
              <a:rPr lang="zh-CN" altLang="en-US" sz="2400" b="0" kern="1200" dirty="0" smtClean="0">
                <a:solidFill>
                  <a:schemeClr val="tx1"/>
                </a:solidFill>
                <a:latin typeface="+mn-ea"/>
              </a:rPr>
              <a:t>三个方向可以伸缩的椭球来表示接触点。</a:t>
            </a:r>
            <a:endParaRPr lang="en-US" altLang="zh-CN" sz="2400" b="0" kern="1200" dirty="0" smtClean="0">
              <a:solidFill>
                <a:schemeClr val="tx1"/>
              </a:solidFill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</a:t>
            </a:r>
            <a:r>
              <a:rPr lang="zh-CN" altLang="en-US" sz="2400" b="0" kern="1200" dirty="0" smtClean="0">
                <a:latin typeface="+mn-ea"/>
              </a:rPr>
              <a:t>得到三维接触点后，枚举每个三维接触点向图片做投影，并利用</a:t>
            </a:r>
            <a:r>
              <a:rPr lang="en-US" altLang="zh-CN" sz="2400" b="0" kern="1200" dirty="0" err="1" smtClean="0">
                <a:latin typeface="+mn-ea"/>
              </a:rPr>
              <a:t>x,y</a:t>
            </a:r>
            <a:r>
              <a:rPr lang="zh-CN" altLang="en-US" sz="2400" b="0" kern="1200" dirty="0" smtClean="0">
                <a:latin typeface="+mn-ea"/>
              </a:rPr>
              <a:t>两个方向可伸缩的实心椭圆对投影部分进行拟合，得到的实心椭圆即为该三维接触点在图片上对应的二维接触点。</a:t>
            </a:r>
            <a:endParaRPr lang="en-US" altLang="zh-CN" sz="2400" b="0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19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2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6400"/>
            <a:ext cx="9144000" cy="7064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汇报提纲</a:t>
            </a:r>
            <a:endParaRPr lang="zh-CN" altLang="en-US" sz="3200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BF86C83-9243-4AB2-A6EF-2F2DFB95373B}" type="slidenum">
              <a:rPr lang="en-US" altLang="zh-CN" sz="1800">
                <a:ea typeface="宋体" panose="02010600030101010101" pitchFamily="2" charset="-122"/>
              </a:rPr>
              <a:t>2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0" y="1606550"/>
            <a:ext cx="9144000" cy="417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一、论文选题背景和意义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二、</a:t>
            </a: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目标与工作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内容</a:t>
            </a:r>
            <a:endParaRPr lang="en-US" altLang="zh-CN" sz="2800" b="1" kern="0" dirty="0" smtClean="0">
              <a:solidFill>
                <a:srgbClr val="0D0D0D"/>
              </a:solidFill>
              <a:latin typeface="华文中宋" panose="02010600040101010101" pitchFamily="2" charset="-122"/>
              <a:ea typeface="+mn-ea"/>
            </a:endParaRP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三、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</a:rPr>
              <a:t>当前完成的工作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进度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四、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技术路线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及工作难点</a:t>
            </a: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</a:rPr>
              <a:t>五、工作计划和参考文献</a:t>
            </a:r>
            <a:endParaRPr lang="zh-CN" altLang="en-US" sz="2800" b="1" kern="0" dirty="0">
              <a:solidFill>
                <a:srgbClr val="0D0D0D"/>
              </a:solidFill>
              <a:latin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7300" y="2540000"/>
            <a:ext cx="4178300" cy="1588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四</a:t>
            </a:r>
            <a:r>
              <a:rPr lang="zh-CN" altLang="en-US" sz="3200" dirty="0" smtClean="0"/>
              <a:t>、工作难点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3</a:t>
            </a:r>
            <a:r>
              <a:rPr lang="en-US" altLang="zh-CN" sz="3200" dirty="0" smtClean="0"/>
              <a:t>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241300" y="1255713"/>
            <a:ext cx="8626475" cy="5106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kern="1200" dirty="0" smtClean="0">
                <a:latin typeface="+mn-ea"/>
              </a:rPr>
              <a:t>如何</a:t>
            </a:r>
            <a:r>
              <a:rPr lang="zh-CN" altLang="en-US" sz="2400" kern="1200" dirty="0">
                <a:latin typeface="+mn-ea"/>
              </a:rPr>
              <a:t>从单张图片，生成</a:t>
            </a:r>
            <a:r>
              <a:rPr lang="en-US" altLang="zh-CN" sz="2400" kern="1200" dirty="0">
                <a:latin typeface="+mn-ea"/>
              </a:rPr>
              <a:t>3D</a:t>
            </a:r>
            <a:r>
              <a:rPr lang="zh-CN" altLang="en-US" sz="2400" kern="1200" dirty="0">
                <a:latin typeface="+mn-ea"/>
              </a:rPr>
              <a:t>的交互场景</a:t>
            </a:r>
            <a:r>
              <a:rPr lang="zh-CN" altLang="en-US" sz="2400" kern="1200" dirty="0" smtClean="0">
                <a:latin typeface="+mn-ea"/>
              </a:rPr>
              <a:t>？</a:t>
            </a:r>
            <a:endParaRPr lang="en-US" altLang="zh-CN" sz="2400" kern="1200" dirty="0" smtClean="0"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</a:t>
            </a:r>
            <a:r>
              <a:rPr lang="zh-CN" altLang="en-US" sz="2400" b="0" kern="1200" dirty="0" smtClean="0">
                <a:latin typeface="+mn-ea"/>
              </a:rPr>
              <a:t>图片对应的</a:t>
            </a:r>
            <a:r>
              <a:rPr lang="en-US" altLang="zh-CN" sz="2400" b="0" kern="1200" dirty="0" smtClean="0">
                <a:latin typeface="+mn-ea"/>
              </a:rPr>
              <a:t>3d</a:t>
            </a:r>
            <a:r>
              <a:rPr lang="zh-CN" altLang="en-US" sz="2400" b="0" kern="1200" dirty="0" smtClean="0">
                <a:latin typeface="+mn-ea"/>
              </a:rPr>
              <a:t>交互场景既需要人体模型也需要与人交互的物体模型。我们可以使用</a:t>
            </a:r>
            <a:r>
              <a:rPr lang="en-US" altLang="zh-CN" sz="2400" b="0" kern="1200" dirty="0" smtClean="0">
                <a:latin typeface="+mn-ea"/>
              </a:rPr>
              <a:t>SMPL</a:t>
            </a:r>
            <a:r>
              <a:rPr lang="zh-CN" altLang="en-US" sz="2400" b="0" kern="1200" dirty="0" smtClean="0">
                <a:latin typeface="+mn-ea"/>
              </a:rPr>
              <a:t>人体模型模板来构建场景中的人，用本地模型库里的模型构成与人交互的物。</a:t>
            </a:r>
            <a:endParaRPr lang="en-US" altLang="zh-CN" sz="2400" b="0" kern="1200" dirty="0" smtClean="0"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SMPL</a:t>
            </a:r>
            <a:r>
              <a:rPr lang="zh-CN" altLang="en-US" sz="2400" b="0" kern="1200" dirty="0" smtClean="0">
                <a:latin typeface="+mn-ea"/>
              </a:rPr>
              <a:t>模型由</a:t>
            </a:r>
            <a:r>
              <a:rPr lang="en-US" altLang="zh-CN" sz="2400" b="0" kern="1200" dirty="0" smtClean="0">
                <a:latin typeface="+mn-ea"/>
              </a:rPr>
              <a:t>72</a:t>
            </a:r>
            <a:r>
              <a:rPr lang="zh-CN" altLang="en-US" sz="2400" b="0" kern="1200" dirty="0" smtClean="0">
                <a:latin typeface="+mn-ea"/>
              </a:rPr>
              <a:t>个姿势参数</a:t>
            </a:r>
            <a:r>
              <a:rPr lang="en-US" altLang="zh-CN" sz="2400" b="0" kern="1200" dirty="0" smtClean="0">
                <a:latin typeface="+mn-ea"/>
              </a:rPr>
              <a:t>(24</a:t>
            </a:r>
            <a:r>
              <a:rPr lang="zh-CN" altLang="en-US" sz="2400" b="0" kern="1200" dirty="0" smtClean="0">
                <a:latin typeface="+mn-ea"/>
              </a:rPr>
              <a:t>个关节点，每个关节点有</a:t>
            </a:r>
            <a:r>
              <a:rPr lang="en-US" altLang="zh-CN" sz="2400" b="0" kern="1200" dirty="0" smtClean="0">
                <a:latin typeface="+mn-ea"/>
              </a:rPr>
              <a:t>3</a:t>
            </a:r>
            <a:r>
              <a:rPr lang="zh-CN" altLang="en-US" sz="2400" b="0" kern="1200" dirty="0" smtClean="0">
                <a:latin typeface="+mn-ea"/>
              </a:rPr>
              <a:t>个旋转角度</a:t>
            </a:r>
            <a:r>
              <a:rPr lang="en-US" altLang="zh-CN" sz="2400" b="0" kern="1200" dirty="0" smtClean="0">
                <a:latin typeface="+mn-ea"/>
              </a:rPr>
              <a:t>)</a:t>
            </a:r>
            <a:r>
              <a:rPr lang="zh-CN" altLang="en-US" sz="2400" b="0" kern="1200" dirty="0" smtClean="0">
                <a:latin typeface="+mn-ea"/>
              </a:rPr>
              <a:t>和</a:t>
            </a:r>
            <a:r>
              <a:rPr lang="en-US" altLang="zh-CN" sz="2400" b="0" kern="1200" dirty="0" smtClean="0">
                <a:latin typeface="+mn-ea"/>
              </a:rPr>
              <a:t>10</a:t>
            </a:r>
            <a:r>
              <a:rPr lang="zh-CN" altLang="en-US" sz="2400" b="0" kern="1200" dirty="0" smtClean="0">
                <a:latin typeface="+mn-ea"/>
              </a:rPr>
              <a:t>个形状参数组成，用户可以通过工具对这些参数进行编辑，从而方便地构建出与图相似的人体模型。</a:t>
            </a:r>
            <a:endParaRPr lang="en-US" altLang="zh-CN" sz="2400" b="0" kern="1200" dirty="0" smtClean="0"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</a:t>
            </a:r>
            <a:r>
              <a:rPr lang="zh-CN" altLang="en-US" sz="2400" b="0" kern="1200" dirty="0" smtClean="0">
                <a:latin typeface="+mn-ea"/>
              </a:rPr>
              <a:t>本地模型库为用户提供种类繁多的</a:t>
            </a:r>
            <a:r>
              <a:rPr lang="en-US" altLang="zh-CN" sz="2400" b="0" kern="1200" dirty="0" err="1" smtClean="0">
                <a:latin typeface="+mn-ea"/>
              </a:rPr>
              <a:t>obj</a:t>
            </a:r>
            <a:r>
              <a:rPr lang="zh-CN" altLang="en-US" sz="2400" b="0" kern="1200" dirty="0" smtClean="0">
                <a:latin typeface="+mn-ea"/>
              </a:rPr>
              <a:t>模型，用户可以在里面选择合适的模型进行场景搭建，也可以导入自己准备好的模型搭建场景。</a:t>
            </a:r>
            <a:endParaRPr lang="en-US" altLang="zh-CN" sz="2400" b="0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20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1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四</a:t>
            </a:r>
            <a:r>
              <a:rPr lang="zh-CN" altLang="en-US" sz="3200" dirty="0" smtClean="0"/>
              <a:t>、工作难点</a:t>
            </a:r>
            <a:r>
              <a:rPr lang="zh-CN" altLang="en-US" sz="3200" dirty="0" smtClean="0"/>
              <a:t>（</a:t>
            </a:r>
            <a:r>
              <a:rPr lang="en-US" altLang="zh-CN" sz="3200" smtClean="0"/>
              <a:t>4</a:t>
            </a:r>
            <a:r>
              <a:rPr lang="en-US" altLang="zh-CN" sz="3200" smtClean="0"/>
              <a:t>/4</a:t>
            </a:r>
            <a:r>
              <a:rPr lang="zh-CN" altLang="en-US" sz="3200" smtClean="0"/>
              <a:t>）</a:t>
            </a:r>
            <a:endParaRPr lang="zh-CN" altLang="en-US" sz="3200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241300" y="1255713"/>
            <a:ext cx="8626475" cy="5106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kern="1200" dirty="0" smtClean="0">
                <a:latin typeface="+mn-ea"/>
              </a:rPr>
              <a:t>如何</a:t>
            </a:r>
            <a:r>
              <a:rPr lang="zh-CN" altLang="en-US" sz="2400" kern="1200" dirty="0">
                <a:latin typeface="+mn-ea"/>
              </a:rPr>
              <a:t>提高用户对人体模型编辑的速度</a:t>
            </a:r>
            <a:r>
              <a:rPr lang="zh-CN" altLang="en-US" sz="2400" kern="1200" dirty="0" smtClean="0">
                <a:latin typeface="+mn-ea"/>
              </a:rPr>
              <a:t>？</a:t>
            </a:r>
            <a:endParaRPr lang="en-US" altLang="zh-CN" sz="2400" kern="1200" dirty="0" smtClean="0">
              <a:latin typeface="+mn-ea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0" kern="1200" dirty="0" smtClean="0">
                <a:latin typeface="+mn-ea"/>
              </a:rPr>
              <a:t>    </a:t>
            </a:r>
            <a:r>
              <a:rPr lang="zh-CN" altLang="en-US" sz="2400" b="0" kern="1200" dirty="0" smtClean="0">
                <a:latin typeface="+mn-ea"/>
              </a:rPr>
              <a:t>使用</a:t>
            </a:r>
            <a:r>
              <a:rPr lang="en-US" altLang="zh-CN" sz="2400" b="0" dirty="0" err="1"/>
              <a:t>SMPLify</a:t>
            </a:r>
            <a:r>
              <a:rPr lang="en-US" altLang="zh-CN" sz="2400" dirty="0"/>
              <a:t> </a:t>
            </a:r>
            <a:r>
              <a:rPr lang="zh-CN" altLang="en-US" sz="2400" b="0" kern="1200" dirty="0" smtClean="0">
                <a:latin typeface="+mn-ea"/>
              </a:rPr>
              <a:t>方法，对单幅图像中的人体姿势和形状参数进行估计，用户在标注前可以提前导入这些参数获得初步预测的人体模型，并在这个基础上进一步调整人体姿势和人与物体的相对位置，并标注接触点。</a:t>
            </a:r>
            <a:endParaRPr lang="en-US" altLang="zh-CN" sz="2400" b="0" kern="1200" dirty="0" smtClean="0">
              <a:latin typeface="+mn-ea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21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54578" y="5718545"/>
            <a:ext cx="51465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latin typeface="+mn-ea"/>
              </a:rPr>
              <a:t>Peter </a:t>
            </a:r>
            <a:r>
              <a:rPr lang="en-US" altLang="zh-CN" sz="1100" dirty="0" err="1">
                <a:latin typeface="+mn-ea"/>
              </a:rPr>
              <a:t>GehlerJavier</a:t>
            </a:r>
            <a:r>
              <a:rPr lang="en-US" altLang="zh-CN" sz="1100" dirty="0">
                <a:latin typeface="+mn-ea"/>
              </a:rPr>
              <a:t> </a:t>
            </a:r>
            <a:r>
              <a:rPr lang="en-US" altLang="zh-CN" sz="1100" dirty="0" err="1">
                <a:latin typeface="+mn-ea"/>
              </a:rPr>
              <a:t>RomeroMichael</a:t>
            </a:r>
            <a:r>
              <a:rPr lang="en-US" altLang="zh-CN" sz="1100" dirty="0">
                <a:latin typeface="+mn-ea"/>
              </a:rPr>
              <a:t> J. Black, </a:t>
            </a:r>
            <a:r>
              <a:rPr lang="en-US" altLang="zh-CN" sz="1100" dirty="0">
                <a:latin typeface="+mn-ea"/>
              </a:rPr>
              <a:t>et al. </a:t>
            </a:r>
            <a:r>
              <a:rPr lang="en-US" altLang="zh-CN" sz="1100" dirty="0" smtClean="0">
                <a:latin typeface="+mn-ea"/>
              </a:rPr>
              <a:t>Keep </a:t>
            </a:r>
            <a:r>
              <a:rPr lang="en-US" altLang="zh-CN" sz="1100" dirty="0">
                <a:latin typeface="+mn-ea"/>
              </a:rPr>
              <a:t>it SMPL: Automatic Estimation of </a:t>
            </a:r>
            <a:r>
              <a:rPr lang="en-US" altLang="zh-CN" sz="1100" dirty="0" smtClean="0">
                <a:latin typeface="+mn-ea"/>
              </a:rPr>
              <a:t>3D Human </a:t>
            </a:r>
            <a:r>
              <a:rPr lang="en-US" altLang="zh-CN" sz="1100" dirty="0">
                <a:latin typeface="+mn-ea"/>
              </a:rPr>
              <a:t>Pose and Shape from a Single Image </a:t>
            </a:r>
            <a:r>
              <a:rPr lang="it-IT" altLang="zh-CN" sz="1100" dirty="0">
                <a:latin typeface="+mn-ea"/>
              </a:rPr>
              <a:t>ECCV 2016: Computer Vision – ECCV 2016 pp 561-578</a:t>
            </a:r>
            <a:r>
              <a:rPr lang="en-US" altLang="zh-CN" sz="1100" dirty="0" smtClean="0">
                <a:latin typeface="+mn-ea"/>
              </a:rPr>
              <a:t>.</a:t>
            </a:r>
            <a:endParaRPr lang="en-US" altLang="zh-CN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7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6400"/>
            <a:ext cx="9144000" cy="7064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059B15E-E1CD-4F72-AD98-81250F4211C8}" type="slidenum">
              <a:rPr lang="en-US" altLang="zh-CN" sz="1800">
                <a:ea typeface="宋体" panose="02010600030101010101" pitchFamily="2" charset="-122"/>
              </a:rPr>
              <a:t>22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0" y="1606550"/>
            <a:ext cx="9144000" cy="417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一、论文选题背景和意义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二、研究现状及问题分析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三</a:t>
            </a: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、工作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目标与工作内容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四、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技术路线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及工作难点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华文中宋" panose="02010600040101010101" pitchFamily="2" charset="-122"/>
              </a:rPr>
              <a:t>五、工作计划和参考文献</a:t>
            </a:r>
            <a:r>
              <a:rPr lang="zh-CN" altLang="en-US" sz="2800" b="1" dirty="0">
                <a:latin typeface="华文中宋" panose="02010600040101010101" pitchFamily="2" charset="-122"/>
              </a:rPr>
              <a:t> </a:t>
            </a:r>
            <a:endParaRPr lang="en-US" altLang="zh-CN" sz="2800" b="1" dirty="0">
              <a:latin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82850" y="5520504"/>
            <a:ext cx="4178300" cy="1587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五、研究计划和参考文献（</a:t>
            </a:r>
            <a:r>
              <a:rPr lang="en-US" altLang="zh-CN" dirty="0" smtClean="0"/>
              <a:t>1/2</a:t>
            </a:r>
            <a:r>
              <a:rPr lang="zh-CN" altLang="en-US" dirty="0" smtClean="0"/>
              <a:t>）</a:t>
            </a:r>
            <a:endParaRPr lang="zh-CN" altLang="en-US" sz="3200" dirty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23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1214438"/>
            <a:ext cx="8626475" cy="46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  <a:ea typeface="+mj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1200" dirty="0" smtClean="0">
                <a:latin typeface="+mn-ea"/>
              </a:rPr>
              <a:t>工作计划</a:t>
            </a:r>
            <a:endParaRPr lang="zh-CN" altLang="en-US" kern="1200" dirty="0"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267478"/>
              </p:ext>
            </p:extLst>
          </p:nvPr>
        </p:nvGraphicFramePr>
        <p:xfrm>
          <a:off x="0" y="2107587"/>
          <a:ext cx="9144002" cy="191588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321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222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时间节点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91441" marR="91441" marT="45710" marB="4571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研究计划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91441" marR="91441" marT="45710" marB="4571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2019.03.31~2019.04.15</a:t>
                      </a:r>
                      <a:endParaRPr lang="zh-CN" altLang="zh-CN" sz="1800" b="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改进标注工具界面和交互功能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2019.04.16~2019.04.30</a:t>
                      </a:r>
                      <a:endParaRPr lang="zh-CN" altLang="zh-CN" sz="1800" b="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对标注工具进行测试和完善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800" b="0" dirty="0">
                        <a:latin typeface="+mn-ea"/>
                        <a:ea typeface="+mn-ea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2019.05.01~2019.06</a:t>
                      </a:r>
                      <a:endParaRPr lang="zh-CN" altLang="zh-CN" sz="1800" b="0" kern="10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latin typeface="+mn-ea"/>
                          <a:ea typeface="+mn-ea"/>
                        </a:rPr>
                        <a:t>准备毕设结题论文</a:t>
                      </a:r>
                      <a:endParaRPr lang="zh-CN" altLang="en-US" sz="1800" b="0" dirty="0">
                        <a:latin typeface="+mn-ea"/>
                        <a:ea typeface="+mn-ea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7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五、研究计划和参考文献</a:t>
            </a: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en-US" altLang="zh-CN" dirty="0" smtClean="0"/>
              <a:t>/2</a:t>
            </a:r>
            <a:r>
              <a:rPr lang="zh-CN" altLang="en-US" dirty="0" smtClean="0"/>
              <a:t>）</a:t>
            </a:r>
            <a:endParaRPr lang="zh-CN" altLang="en-US" sz="3200" dirty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9CC7717-15B3-489E-A587-E99488EA96AA}" type="slidenum">
              <a:rPr lang="en-US" altLang="zh-CN" sz="1800">
                <a:ea typeface="宋体" panose="02010600030101010101" pitchFamily="2" charset="-122"/>
              </a:rPr>
              <a:t>24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-2665" y="1214438"/>
            <a:ext cx="9129203" cy="533460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kern="1200" dirty="0" smtClean="0">
                <a:latin typeface="+mn-ea"/>
              </a:rPr>
              <a:t>主要参考文献</a:t>
            </a:r>
            <a:endParaRPr lang="en-US" altLang="zh-CN" kern="1200" dirty="0" smtClean="0">
              <a:latin typeface="+mn-ea"/>
            </a:endParaRP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Yu Xiang, </a:t>
            </a:r>
            <a:r>
              <a:rPr lang="en-US" altLang="zh-CN" sz="1200" b="0" kern="1200" dirty="0" err="1">
                <a:latin typeface="+mn-ea"/>
              </a:rPr>
              <a:t>Wonhui</a:t>
            </a:r>
            <a:r>
              <a:rPr lang="en-US" altLang="zh-CN" sz="1200" b="0" kern="1200" dirty="0">
                <a:latin typeface="+mn-ea"/>
              </a:rPr>
              <a:t> Kim, Wei Chen, </a:t>
            </a:r>
            <a:r>
              <a:rPr lang="en-US" altLang="zh-CN" sz="1200" b="0" kern="1200" dirty="0" err="1">
                <a:latin typeface="+mn-ea"/>
              </a:rPr>
              <a:t>Jingwei</a:t>
            </a:r>
            <a:r>
              <a:rPr lang="en-US" altLang="zh-CN" sz="1200" b="0" kern="1200" dirty="0">
                <a:latin typeface="+mn-ea"/>
              </a:rPr>
              <a:t> </a:t>
            </a:r>
            <a:r>
              <a:rPr lang="en-US" altLang="zh-CN" sz="1200" b="0" kern="1200" dirty="0" err="1">
                <a:latin typeface="+mn-ea"/>
              </a:rPr>
              <a:t>Ji</a:t>
            </a:r>
            <a:r>
              <a:rPr lang="en-US" altLang="zh-CN" sz="1200" b="0" kern="1200" dirty="0">
                <a:latin typeface="+mn-ea"/>
              </a:rPr>
              <a:t>, Christopher Choy, </a:t>
            </a:r>
            <a:r>
              <a:rPr lang="en-US" altLang="zh-CN" sz="1200" b="0" kern="1200" dirty="0" err="1">
                <a:latin typeface="+mn-ea"/>
              </a:rPr>
              <a:t>Hao</a:t>
            </a:r>
            <a:r>
              <a:rPr lang="en-US" altLang="zh-CN" sz="1200" b="0" kern="1200" dirty="0">
                <a:latin typeface="+mn-ea"/>
              </a:rPr>
              <a:t> Su, </a:t>
            </a:r>
            <a:r>
              <a:rPr lang="en-US" altLang="zh-CN" sz="1200" b="0" kern="1200" dirty="0" err="1">
                <a:latin typeface="+mn-ea"/>
              </a:rPr>
              <a:t>Roozbeh</a:t>
            </a:r>
            <a:r>
              <a:rPr lang="en-US" altLang="zh-CN" sz="1200" b="0" kern="1200" dirty="0">
                <a:latin typeface="+mn-ea"/>
              </a:rPr>
              <a:t> </a:t>
            </a:r>
            <a:r>
              <a:rPr lang="en-US" altLang="zh-CN" sz="1200" b="0" kern="1200" dirty="0" err="1">
                <a:latin typeface="+mn-ea"/>
              </a:rPr>
              <a:t>Mottaghi</a:t>
            </a:r>
            <a:r>
              <a:rPr lang="en-US" altLang="zh-CN" sz="1200" b="0" kern="1200" dirty="0">
                <a:latin typeface="+mn-ea"/>
              </a:rPr>
              <a:t>, Leonidas </a:t>
            </a:r>
            <a:r>
              <a:rPr lang="en-US" altLang="zh-CN" sz="1200" b="0" kern="1200" dirty="0" err="1">
                <a:latin typeface="+mn-ea"/>
              </a:rPr>
              <a:t>Guibas</a:t>
            </a:r>
            <a:r>
              <a:rPr lang="en-US" altLang="zh-CN" sz="1200" b="0" kern="1200" dirty="0">
                <a:latin typeface="+mn-ea"/>
              </a:rPr>
              <a:t> and Silvio </a:t>
            </a:r>
            <a:r>
              <a:rPr lang="en-US" altLang="zh-CN" sz="1200" b="0" kern="1200" dirty="0" err="1">
                <a:latin typeface="+mn-ea"/>
              </a:rPr>
              <a:t>Savarese</a:t>
            </a:r>
            <a:r>
              <a:rPr lang="en-US" altLang="zh-CN" sz="1200" b="0" kern="1200" dirty="0">
                <a:latin typeface="+mn-ea"/>
              </a:rPr>
              <a:t>. ObjectNet3D: A Large Scale Database for 3D Object Recognition. 2016</a:t>
            </a:r>
            <a:endParaRPr lang="en-US" altLang="zh-CN" sz="1200" b="0" kern="1200" dirty="0" smtClean="0">
              <a:latin typeface="+mn-ea"/>
            </a:endParaRP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Marszalek</a:t>
            </a:r>
            <a:r>
              <a:rPr lang="en-US" altLang="zh-CN" sz="1200" b="0" kern="1200" dirty="0">
                <a:latin typeface="+mn-ea"/>
              </a:rPr>
              <a:t> M, </a:t>
            </a:r>
            <a:r>
              <a:rPr lang="en-US" altLang="zh-CN" sz="1200" b="0" kern="1200" dirty="0" err="1">
                <a:latin typeface="+mn-ea"/>
              </a:rPr>
              <a:t>Schmid</a:t>
            </a:r>
            <a:r>
              <a:rPr lang="en-US" altLang="zh-CN" sz="1200" b="0" kern="1200" dirty="0">
                <a:latin typeface="+mn-ea"/>
              </a:rPr>
              <a:t> C. Semantic Hierarchies for Visual Object Recognition. 2007</a:t>
            </a:r>
            <a:endParaRPr lang="en-US" altLang="zh-CN" sz="1200" b="0" kern="1200" dirty="0" smtClean="0">
              <a:latin typeface="+mn-ea"/>
            </a:endParaRP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Fellbaum</a:t>
            </a:r>
            <a:r>
              <a:rPr lang="en-US" altLang="zh-CN" sz="1200" b="0" kern="1200" dirty="0">
                <a:latin typeface="+mn-ea"/>
              </a:rPr>
              <a:t> C, Miller G. </a:t>
            </a:r>
            <a:r>
              <a:rPr lang="en-US" altLang="zh-CN" sz="1200" b="0" kern="1200" dirty="0" err="1">
                <a:latin typeface="+mn-ea"/>
              </a:rPr>
              <a:t>WordNet:An</a:t>
            </a:r>
            <a:r>
              <a:rPr lang="en-US" altLang="zh-CN" sz="1200" b="0" kern="1200" dirty="0">
                <a:latin typeface="+mn-ea"/>
              </a:rPr>
              <a:t> Electronic Lexical Database. 1998</a:t>
            </a:r>
            <a:endParaRPr lang="en-US" altLang="zh-CN" sz="1200" b="0" kern="1200" dirty="0" smtClean="0">
              <a:latin typeface="+mn-ea"/>
            </a:endParaRP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Chao Y W, Wang Z, He Y, et al. HICO: A Benchmark for Recognizing Human-Object Interactions in Images. 2015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Yang Y, </a:t>
            </a:r>
            <a:r>
              <a:rPr lang="en-US" altLang="zh-CN" sz="1200" b="0" kern="1200" dirty="0" err="1">
                <a:latin typeface="+mn-ea"/>
              </a:rPr>
              <a:t>Ramanan</a:t>
            </a:r>
            <a:r>
              <a:rPr lang="en-US" altLang="zh-CN" sz="1200" b="0" kern="1200" dirty="0">
                <a:latin typeface="+mn-ea"/>
              </a:rPr>
              <a:t> D. Articulated pose estimation with flexible mixtures-of-parts. </a:t>
            </a:r>
            <a:r>
              <a:rPr lang="en-US" altLang="zh-CN" sz="1200" b="0" kern="1200" dirty="0" smtClean="0">
                <a:latin typeface="+mn-ea"/>
              </a:rPr>
              <a:t>2011</a:t>
            </a:r>
            <a:endParaRPr lang="en-US" altLang="zh-CN" sz="1200" b="0" kern="1200" dirty="0">
              <a:latin typeface="+mn-ea"/>
            </a:endParaRP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Carreira</a:t>
            </a:r>
            <a:r>
              <a:rPr lang="en-US" altLang="zh-CN" sz="1200" b="0" kern="1200" dirty="0">
                <a:latin typeface="+mn-ea"/>
              </a:rPr>
              <a:t> J, </a:t>
            </a:r>
            <a:r>
              <a:rPr lang="en-US" altLang="zh-CN" sz="1200" b="0" kern="1200" dirty="0" err="1">
                <a:latin typeface="+mn-ea"/>
              </a:rPr>
              <a:t>Agrawal</a:t>
            </a:r>
            <a:r>
              <a:rPr lang="en-US" altLang="zh-CN" sz="1200" b="0" kern="1200" dirty="0">
                <a:latin typeface="+mn-ea"/>
              </a:rPr>
              <a:t> P, </a:t>
            </a:r>
            <a:r>
              <a:rPr lang="en-US" altLang="zh-CN" sz="1200" b="0" kern="1200" dirty="0" err="1">
                <a:latin typeface="+mn-ea"/>
              </a:rPr>
              <a:t>Fragkiadaki</a:t>
            </a:r>
            <a:r>
              <a:rPr lang="en-US" altLang="zh-CN" sz="1200" b="0" kern="1200" dirty="0">
                <a:latin typeface="+mn-ea"/>
              </a:rPr>
              <a:t> K, et al. Human Pose Estimation with Iterative Error Feedback. 2016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 smtClean="0">
                <a:latin typeface="+mn-ea"/>
              </a:rPr>
              <a:t>Camillo</a:t>
            </a:r>
            <a:r>
              <a:rPr lang="en-US" altLang="zh-CN" sz="1200" b="0" kern="1200" dirty="0" smtClean="0">
                <a:latin typeface="+mn-ea"/>
              </a:rPr>
              <a:t> </a:t>
            </a:r>
            <a:r>
              <a:rPr lang="en-US" altLang="zh-CN" sz="1200" b="0" kern="1200" dirty="0">
                <a:latin typeface="+mn-ea"/>
              </a:rPr>
              <a:t>Jose Taylor. Reconstruction of Articulated Objects from Point Correspondences in a Single Image.2000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Guan P, Weiss A, </a:t>
            </a:r>
            <a:r>
              <a:rPr lang="en-US" altLang="zh-CN" sz="1200" b="0" kern="1200" dirty="0" err="1">
                <a:latin typeface="+mn-ea"/>
              </a:rPr>
              <a:t>Bãlan</a:t>
            </a:r>
            <a:r>
              <a:rPr lang="en-US" altLang="zh-CN" sz="1200" b="0" kern="1200" dirty="0">
                <a:latin typeface="+mn-ea"/>
              </a:rPr>
              <a:t> A O, et al. Estimating Human Shape and Pose from a Single Image. 2009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Li Y, Su H, Qi C R, et al. Joint </a:t>
            </a:r>
            <a:r>
              <a:rPr lang="en-US" altLang="zh-CN" sz="1200" b="0" kern="1200" dirty="0" err="1">
                <a:latin typeface="+mn-ea"/>
              </a:rPr>
              <a:t>embeddings</a:t>
            </a:r>
            <a:r>
              <a:rPr lang="en-US" altLang="zh-CN" sz="1200" b="0" kern="1200" dirty="0">
                <a:latin typeface="+mn-ea"/>
              </a:rPr>
              <a:t> of shapes and images via CNN image purification. 2015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Ionescu</a:t>
            </a:r>
            <a:r>
              <a:rPr lang="en-US" altLang="zh-CN" sz="1200" b="0" kern="1200" dirty="0">
                <a:latin typeface="+mn-ea"/>
              </a:rPr>
              <a:t> C, </a:t>
            </a:r>
            <a:r>
              <a:rPr lang="en-US" altLang="zh-CN" sz="1200" b="0" kern="1200" dirty="0" err="1">
                <a:latin typeface="+mn-ea"/>
              </a:rPr>
              <a:t>Papava</a:t>
            </a:r>
            <a:r>
              <a:rPr lang="en-US" altLang="zh-CN" sz="1200" b="0" kern="1200" dirty="0">
                <a:latin typeface="+mn-ea"/>
              </a:rPr>
              <a:t> D, </a:t>
            </a:r>
            <a:r>
              <a:rPr lang="en-US" altLang="zh-CN" sz="1200" b="0" kern="1200" dirty="0" err="1">
                <a:latin typeface="+mn-ea"/>
              </a:rPr>
              <a:t>Olaru</a:t>
            </a:r>
            <a:r>
              <a:rPr lang="en-US" altLang="zh-CN" sz="1200" b="0" kern="1200" dirty="0">
                <a:latin typeface="+mn-ea"/>
              </a:rPr>
              <a:t> V, et al. Human3.6M[DB/OL]. 2014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Girshick</a:t>
            </a:r>
            <a:r>
              <a:rPr lang="en-US" altLang="zh-CN" sz="1200" b="0" kern="1200" dirty="0">
                <a:latin typeface="+mn-ea"/>
              </a:rPr>
              <a:t> R. Fast r-</a:t>
            </a:r>
            <a:r>
              <a:rPr lang="en-US" altLang="zh-CN" sz="1200" b="0" kern="1200" dirty="0" err="1">
                <a:latin typeface="+mn-ea"/>
              </a:rPr>
              <a:t>cnn</a:t>
            </a:r>
            <a:r>
              <a:rPr lang="en-US" altLang="zh-CN" sz="1200" b="0" kern="1200" dirty="0">
                <a:latin typeface="+mn-ea"/>
              </a:rPr>
              <a:t>. 2015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Girshick</a:t>
            </a:r>
            <a:r>
              <a:rPr lang="en-US" altLang="zh-CN" sz="1200" b="0" kern="1200" dirty="0">
                <a:latin typeface="+mn-ea"/>
              </a:rPr>
              <a:t> R, Donahue J, Darrell T, et al. Rich Feature Hierarchies for Accurate Object Detection and Semantic Segmentation. </a:t>
            </a:r>
            <a:r>
              <a:rPr lang="en-US" altLang="zh-CN" sz="1200" b="0" kern="1200" dirty="0" smtClean="0">
                <a:latin typeface="+mn-ea"/>
              </a:rPr>
              <a:t>2014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Deng J, Dong W, </a:t>
            </a:r>
            <a:r>
              <a:rPr lang="en-US" altLang="zh-CN" sz="1200" b="0" kern="1200" dirty="0" err="1">
                <a:latin typeface="+mn-ea"/>
              </a:rPr>
              <a:t>Socher</a:t>
            </a:r>
            <a:r>
              <a:rPr lang="en-US" altLang="zh-CN" sz="1200" b="0" kern="1200" dirty="0">
                <a:latin typeface="+mn-ea"/>
              </a:rPr>
              <a:t> R, et al. </a:t>
            </a:r>
            <a:r>
              <a:rPr lang="en-US" altLang="zh-CN" sz="1200" b="0" kern="1200" dirty="0" err="1">
                <a:latin typeface="+mn-ea"/>
              </a:rPr>
              <a:t>ImageNet</a:t>
            </a:r>
            <a:r>
              <a:rPr lang="en-US" altLang="zh-CN" sz="1200" b="0" kern="1200" dirty="0">
                <a:latin typeface="+mn-ea"/>
              </a:rPr>
              <a:t>: A large-scale hierarchical image database. </a:t>
            </a:r>
            <a:r>
              <a:rPr lang="en-US" altLang="zh-CN" sz="1200" b="0" kern="1200" dirty="0" smtClean="0">
                <a:latin typeface="+mn-ea"/>
              </a:rPr>
              <a:t>2009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 err="1">
                <a:latin typeface="+mn-ea"/>
              </a:rPr>
              <a:t>Valmadre</a:t>
            </a:r>
            <a:r>
              <a:rPr lang="en-US" altLang="zh-CN" sz="1200" b="0" kern="1200" dirty="0">
                <a:latin typeface="+mn-ea"/>
              </a:rPr>
              <a:t> J, </a:t>
            </a:r>
            <a:r>
              <a:rPr lang="en-US" altLang="zh-CN" sz="1200" b="0" kern="1200" dirty="0" err="1">
                <a:latin typeface="+mn-ea"/>
              </a:rPr>
              <a:t>Lucey</a:t>
            </a:r>
            <a:r>
              <a:rPr lang="en-US" altLang="zh-CN" sz="1200" b="0" kern="1200" dirty="0">
                <a:latin typeface="+mn-ea"/>
              </a:rPr>
              <a:t> S. Deterministic 3D Human Pose Estimation Using Rigid Structure. </a:t>
            </a:r>
            <a:r>
              <a:rPr lang="en-US" altLang="zh-CN" sz="1200" b="0" kern="1200" dirty="0" smtClean="0">
                <a:latin typeface="+mn-ea"/>
              </a:rPr>
              <a:t>2010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fr-FR" altLang="zh-CN" sz="1200" b="0" kern="1200" dirty="0">
                <a:latin typeface="+mn-ea"/>
              </a:rPr>
              <a:t>CMU. Graphics Lab Motion Capture Database[DB/OL]. </a:t>
            </a:r>
            <a:r>
              <a:rPr lang="fr-FR" altLang="zh-CN" sz="1200" b="0" kern="1200" dirty="0" smtClean="0">
                <a:latin typeface="+mn-ea"/>
              </a:rPr>
              <a:t>2007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altLang="zh-CN" sz="1200" b="0" kern="1200" dirty="0">
                <a:latin typeface="+mn-ea"/>
              </a:rPr>
              <a:t>Chao Y W, Wang Z, He Y, et al. HICO: A Benchmark for Recognizing Human-Object Interactions in Images. 2015</a:t>
            </a:r>
          </a:p>
        </p:txBody>
      </p:sp>
    </p:spTree>
    <p:extLst>
      <p:ext uri="{BB962C8B-B14F-4D97-AF65-F5344CB8AC3E}">
        <p14:creationId xmlns:p14="http://schemas.microsoft.com/office/powerpoint/2010/main" val="286070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053388" y="1588"/>
            <a:ext cx="1090612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06CE5A0-2C7D-44BD-9389-D85F2ACA31DB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25</a:t>
            </a:fld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349250"/>
            <a:ext cx="67373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1450" y="2355850"/>
            <a:ext cx="8991600" cy="175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</a:rPr>
              <a:t/>
            </a:r>
            <a:b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</a:rPr>
            </a:b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中宋" panose="02010600040101010101" pitchFamily="2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8752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一、论文选题背景和意义（</a:t>
            </a:r>
            <a:r>
              <a:rPr lang="en-US" altLang="zh-CN" sz="3200" dirty="0" smtClean="0"/>
              <a:t>1/2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AF841C1-695D-4830-829B-D7F30BDFABB9}" type="slidenum">
              <a:rPr lang="en-US" altLang="zh-CN" sz="1800">
                <a:ea typeface="宋体" panose="02010600030101010101" pitchFamily="2" charset="-122"/>
              </a:rPr>
              <a:t>3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17462" y="1214439"/>
            <a:ext cx="9126538" cy="16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bg2"/>
                </a:solidFill>
                <a:latin typeface="+mn-lt"/>
                <a:ea typeface="+mj-ea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kern="0" dirty="0" smtClean="0"/>
              <a:t>论文选题背景</a:t>
            </a:r>
            <a:endParaRPr lang="en-US" altLang="zh-CN" sz="2400" kern="0" dirty="0" smtClean="0"/>
          </a:p>
          <a:p>
            <a:pPr lvl="1" eaLnBrk="1" hangingPunct="1"/>
            <a:r>
              <a:rPr lang="zh-CN" altLang="en-US" sz="2400" b="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国家自然基金重点项目：“感知素材可交互内容编辑与生成理论及方法”</a:t>
            </a:r>
            <a:endParaRPr lang="en-US" altLang="zh-CN" sz="2400" b="0" kern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59" y="2442103"/>
            <a:ext cx="4952257" cy="38717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17058" y="4531659"/>
            <a:ext cx="1008529" cy="847165"/>
          </a:xfrm>
          <a:prstGeom prst="rect">
            <a:avLst/>
          </a:prstGeom>
          <a:noFill/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一、论文选题背景和意义（</a:t>
            </a:r>
            <a:r>
              <a:rPr lang="en-US" altLang="zh-CN" sz="3200" dirty="0" smtClean="0"/>
              <a:t>2/2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0" y="1151692"/>
            <a:ext cx="9126538" cy="5090081"/>
          </a:xfrm>
        </p:spPr>
        <p:txBody>
          <a:bodyPr/>
          <a:lstStyle/>
          <a:p>
            <a:pPr eaLnBrk="1" hangingPunct="1"/>
            <a:r>
              <a:rPr lang="zh-CN" altLang="en-US" sz="2000" dirty="0" smtClean="0"/>
              <a:t>论文选题意义</a:t>
            </a:r>
          </a:p>
          <a:p>
            <a:pPr lvl="1" eaLnBrk="1" hangingPunct="1"/>
            <a:r>
              <a:rPr lang="zh-CN" altLang="en-US" sz="2000" b="0" dirty="0">
                <a:solidFill>
                  <a:schemeClr val="tx1"/>
                </a:solidFill>
              </a:rPr>
              <a:t>交互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性（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affordance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）：揭示</a:t>
            </a:r>
            <a:r>
              <a:rPr lang="zh-CN" altLang="en-US" sz="2000" b="0" dirty="0">
                <a:solidFill>
                  <a:schemeClr val="tx1"/>
                </a:solidFill>
              </a:rPr>
              <a:t>了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对象所具有的功能和人可能</a:t>
            </a:r>
            <a:r>
              <a:rPr lang="zh-CN" altLang="en-US" sz="2000" b="0" dirty="0">
                <a:solidFill>
                  <a:schemeClr val="tx1"/>
                </a:solidFill>
              </a:rPr>
              <a:t>对其执行的操作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。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r>
              <a:rPr lang="zh-CN" altLang="en-US" sz="2000" b="0" dirty="0" smtClean="0">
                <a:solidFill>
                  <a:schemeClr val="tx1"/>
                </a:solidFill>
              </a:rPr>
              <a:t>作用：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 b="0" dirty="0">
                <a:solidFill>
                  <a:schemeClr val="tx1"/>
                </a:solidFill>
              </a:rPr>
              <a:t>帮助计算机识别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和理解图像</a:t>
            </a:r>
            <a:r>
              <a:rPr lang="zh-CN" altLang="en-US" sz="2000" b="0" dirty="0">
                <a:solidFill>
                  <a:schemeClr val="tx1"/>
                </a:solidFill>
              </a:rPr>
              <a:t>和视频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中</a:t>
            </a:r>
            <a:r>
              <a:rPr lang="zh-CN" altLang="en-US" sz="2000" b="0" dirty="0">
                <a:solidFill>
                  <a:schemeClr val="tx1"/>
                </a:solidFill>
              </a:rPr>
              <a:t>的人类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活动，理解人类的世界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r>
              <a:rPr lang="zh-CN" altLang="en-US" sz="2000" b="0" dirty="0" smtClean="0">
                <a:solidFill>
                  <a:schemeClr val="tx1"/>
                </a:solidFill>
              </a:rPr>
              <a:t>涉及知识：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语义关系、接触点、物体姿态和</a:t>
            </a:r>
            <a:r>
              <a:rPr lang="zh-CN" altLang="en-US" sz="2000" b="0" dirty="0">
                <a:solidFill>
                  <a:schemeClr val="tx1"/>
                </a:solidFill>
              </a:rPr>
              <a:t>人类姿态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等知识。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r>
              <a:rPr lang="zh-CN" altLang="en-US" sz="2000" b="0" dirty="0" smtClean="0">
                <a:solidFill>
                  <a:schemeClr val="tx1"/>
                </a:solidFill>
              </a:rPr>
              <a:t>体现形式：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人与物体接触点的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heat map</a:t>
            </a:r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机器人从人与物体交互视频中学习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object affordance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和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social affordance</a:t>
            </a:r>
          </a:p>
          <a:p>
            <a:pPr marL="342900" lvl="1" indent="0" eaLnBrk="1" hangingPunct="1">
              <a:buNone/>
            </a:pPr>
            <a:r>
              <a:rPr lang="zh-CN" altLang="en-US" sz="2000" dirty="0" smtClean="0">
                <a:solidFill>
                  <a:schemeClr val="tx1"/>
                </a:solidFill>
              </a:rPr>
              <a:t>现状：</a:t>
            </a:r>
            <a:r>
              <a:rPr lang="en-US" altLang="zh-CN" sz="2000" dirty="0" smtClean="0">
                <a:solidFill>
                  <a:schemeClr val="tx1"/>
                </a:solidFill>
              </a:rPr>
              <a:t>2D</a:t>
            </a:r>
            <a:r>
              <a:rPr lang="zh-CN" altLang="en-US" sz="2000" dirty="0" smtClean="0">
                <a:solidFill>
                  <a:schemeClr val="tx1"/>
                </a:solidFill>
              </a:rPr>
              <a:t>的</a:t>
            </a:r>
            <a:r>
              <a:rPr lang="en-US" altLang="zh-CN" sz="2000" dirty="0" smtClean="0">
                <a:solidFill>
                  <a:schemeClr val="tx1"/>
                </a:solidFill>
              </a:rPr>
              <a:t>affordance</a:t>
            </a:r>
            <a:r>
              <a:rPr lang="zh-CN" altLang="en-US" sz="2000" dirty="0" smtClean="0">
                <a:solidFill>
                  <a:schemeClr val="tx1"/>
                </a:solidFill>
              </a:rPr>
              <a:t>研究多，</a:t>
            </a:r>
            <a:r>
              <a:rPr lang="en-US" altLang="zh-CN" sz="2000" dirty="0" smtClean="0">
                <a:solidFill>
                  <a:schemeClr val="tx1"/>
                </a:solidFill>
              </a:rPr>
              <a:t>3D</a:t>
            </a:r>
            <a:r>
              <a:rPr lang="zh-CN" altLang="en-US" sz="2000" dirty="0" smtClean="0">
                <a:solidFill>
                  <a:schemeClr val="tx1"/>
                </a:solidFill>
              </a:rPr>
              <a:t>的</a:t>
            </a:r>
            <a:r>
              <a:rPr lang="en-US" altLang="zh-CN" sz="2000" dirty="0" smtClean="0">
                <a:solidFill>
                  <a:schemeClr val="tx1"/>
                </a:solidFill>
              </a:rPr>
              <a:t>affordance</a:t>
            </a:r>
            <a:r>
              <a:rPr lang="zh-CN" altLang="en-US" sz="2000" dirty="0" smtClean="0">
                <a:solidFill>
                  <a:schemeClr val="tx1"/>
                </a:solidFill>
              </a:rPr>
              <a:t>研究少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endParaRPr lang="en-US" altLang="zh-CN" sz="2000" b="0" dirty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000" b="0" dirty="0">
              <a:solidFill>
                <a:schemeClr val="tx1"/>
              </a:solidFill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3E4344A-7E92-4A6D-8029-834BE571BC41}" type="slidenum">
              <a:rPr lang="en-US" altLang="zh-CN" sz="1800">
                <a:ea typeface="宋体" panose="02010600030101010101" pitchFamily="2" charset="-122"/>
              </a:rPr>
              <a:t>4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1249"/>
            <a:ext cx="3838575" cy="150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575" y="2146996"/>
            <a:ext cx="2810800" cy="1573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75" y="2169937"/>
            <a:ext cx="2619375" cy="155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6400"/>
            <a:ext cx="9144000" cy="7064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汇报提纲</a:t>
            </a:r>
            <a:endParaRPr lang="zh-CN" altLang="en-US" sz="3200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BF86C83-9243-4AB2-A6EF-2F2DFB95373B}" type="slidenum">
              <a:rPr lang="en-US" altLang="zh-CN" sz="1800">
                <a:ea typeface="宋体" panose="02010600030101010101" pitchFamily="2" charset="-122"/>
              </a:rPr>
              <a:t>5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0" y="1606550"/>
            <a:ext cx="9144000" cy="417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一、论文选题背景和意义</a:t>
            </a: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二、</a:t>
            </a:r>
            <a:r>
              <a:rPr lang="zh-CN" altLang="en-US" sz="2800" b="1" kern="0" dirty="0" smtClean="0">
                <a:latin typeface="华文中宋" panose="02010600040101010101" pitchFamily="2" charset="-122"/>
                <a:ea typeface="+mn-ea"/>
              </a:rPr>
              <a:t>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目标与工作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内容</a:t>
            </a:r>
            <a:endParaRPr lang="en-US" altLang="zh-CN" sz="2800" b="1" kern="0" dirty="0" smtClean="0">
              <a:solidFill>
                <a:srgbClr val="0D0D0D"/>
              </a:solidFill>
              <a:latin typeface="华文中宋" panose="02010600040101010101" pitchFamily="2" charset="-122"/>
              <a:ea typeface="+mn-ea"/>
            </a:endParaRP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三、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</a:rPr>
              <a:t>当前完成的工作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</a:rPr>
              <a:t>进度</a:t>
            </a:r>
            <a:endParaRPr lang="zh-CN" altLang="en-US" sz="2800" b="1" kern="0" dirty="0">
              <a:latin typeface="华文中宋" panose="02010600040101010101" pitchFamily="2" charset="-122"/>
              <a:ea typeface="+mn-ea"/>
            </a:endParaRPr>
          </a:p>
          <a:p>
            <a:pPr marL="533400" indent="-533400"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800" b="1" kern="0" dirty="0">
                <a:latin typeface="华文中宋" panose="02010600040101010101" pitchFamily="2" charset="-122"/>
                <a:ea typeface="+mn-ea"/>
              </a:rPr>
              <a:t>四、</a:t>
            </a:r>
            <a:r>
              <a:rPr lang="zh-CN" altLang="en-US" sz="2800" b="1" kern="0" dirty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技术路线</a:t>
            </a:r>
            <a:r>
              <a:rPr lang="zh-CN" altLang="en-US" sz="2800" b="1" kern="0" dirty="0" smtClean="0">
                <a:solidFill>
                  <a:srgbClr val="0D0D0D"/>
                </a:solidFill>
                <a:latin typeface="华文中宋" panose="02010600040101010101" pitchFamily="2" charset="-122"/>
                <a:ea typeface="+mn-ea"/>
              </a:rPr>
              <a:t>及工作难点</a:t>
            </a:r>
          </a:p>
          <a:p>
            <a:pPr marL="533400" indent="-533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华文中宋" panose="02010600040101010101" pitchFamily="2" charset="-122"/>
              </a:rPr>
              <a:t>五、工作计划和参考文献</a:t>
            </a:r>
            <a:endParaRPr lang="zh-CN" altLang="en-US" sz="2800" b="1" kern="0" dirty="0">
              <a:solidFill>
                <a:srgbClr val="0D0D0D"/>
              </a:solidFill>
              <a:latin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82850" y="3359807"/>
            <a:ext cx="4178300" cy="1588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二、工作</a:t>
            </a:r>
            <a:r>
              <a:rPr lang="zh-CN" altLang="en-US" sz="3200" dirty="0" smtClean="0"/>
              <a:t>目标与工作内容（</a:t>
            </a:r>
            <a:r>
              <a:rPr lang="en-US" altLang="zh-CN" sz="3200" dirty="0" smtClean="0"/>
              <a:t>1/4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41300" y="1255712"/>
            <a:ext cx="8626475" cy="3864928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工作目标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设计并实现一个标注工具，输入一个人体与对象交互的三维场景（或图像场景），能够计算和标注出人体与对象的接触点（</a:t>
            </a:r>
            <a:r>
              <a:rPr lang="zh-CN" altLang="en-US" sz="2400" b="0" dirty="0">
                <a:solidFill>
                  <a:schemeClr val="tx1"/>
                </a:solidFill>
              </a:rPr>
              <a:t>二维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接触点、三维接触点）。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400" b="0" dirty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endParaRPr lang="en-US" altLang="zh-CN" sz="2400" b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 smtClean="0"/>
              <a:t>工作内容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工作内容一：人体与对象三维交互场景接触点自动粗略解析；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工作内容二</a:t>
            </a:r>
            <a:r>
              <a:rPr lang="zh-CN" altLang="en-US" sz="2000" b="0" dirty="0">
                <a:solidFill>
                  <a:schemeClr val="tx1"/>
                </a:solidFill>
              </a:rPr>
              <a:t>：人体与对象三维交互场景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接触点手动标注编辑；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 b="0" dirty="0" smtClean="0">
                <a:solidFill>
                  <a:schemeClr val="tx1"/>
                </a:solidFill>
              </a:rPr>
              <a:t>工作内容三：基于单幅图像的人体与对象交互接触点标注。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C854746-E3B8-4A0E-95EE-19E251592DC2}" type="slidenum">
              <a:rPr lang="en-US" altLang="zh-CN" sz="1800">
                <a:ea typeface="宋体" panose="02010600030101010101" pitchFamily="2" charset="-122"/>
              </a:rPr>
              <a:t>6</a:t>
            </a:fld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二、工作目标与工作内容（</a:t>
            </a:r>
            <a:r>
              <a:rPr lang="en-US" altLang="zh-CN" sz="3200" dirty="0" smtClean="0"/>
              <a:t>2/4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7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研究内容</a:t>
            </a:r>
            <a:r>
              <a:rPr lang="zh-CN" altLang="en-US" sz="2400" dirty="0"/>
              <a:t>一：人体与对象三维交互场景接触点自动粗略</a:t>
            </a:r>
            <a:r>
              <a:rPr lang="zh-CN" altLang="en-US" sz="2400" dirty="0" smtClean="0"/>
              <a:t>解析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输入一个人和物体交互的三维场景文件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通过特定算法计算人和物体接触点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输出人和物体的接触点信息（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用</a:t>
            </a:r>
            <a:r>
              <a:rPr lang="en-US" altLang="zh-CN" sz="2400" b="0" dirty="0" err="1" smtClean="0">
                <a:solidFill>
                  <a:schemeClr val="tx1"/>
                </a:solidFill>
              </a:rPr>
              <a:t>x,y,z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轴半径可变椭球表示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）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3165667" y="3459800"/>
            <a:ext cx="282730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lt"/>
                <a:ea typeface="+mn-ea"/>
              </a:rPr>
              <a:t>通过特定算法自动标注接触点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51" y="3118852"/>
            <a:ext cx="17335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acer-pc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78" y="3313775"/>
            <a:ext cx="1996666" cy="22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肘形连接符 3"/>
          <p:cNvCxnSpPr>
            <a:stCxn id="10" idx="3"/>
            <a:endCxn id="1029" idx="1"/>
          </p:cNvCxnSpPr>
          <p:nvPr/>
        </p:nvCxnSpPr>
        <p:spPr bwMode="auto">
          <a:xfrm>
            <a:off x="3042744" y="4447589"/>
            <a:ext cx="3204707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15" name="文本框 4"/>
          <p:cNvSpPr txBox="1"/>
          <p:nvPr/>
        </p:nvSpPr>
        <p:spPr>
          <a:xfrm>
            <a:off x="923155" y="5762867"/>
            <a:ext cx="22425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输入三维场景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5992970" y="5793059"/>
            <a:ext cx="22425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+mn-ea"/>
              </a:rPr>
              <a:t>输出接触点信息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二</a:t>
            </a:r>
            <a:r>
              <a:rPr lang="zh-CN" altLang="en-US" sz="3200" dirty="0" smtClean="0"/>
              <a:t>、</a:t>
            </a:r>
            <a:r>
              <a:rPr lang="zh-CN" altLang="en-US" sz="3200" dirty="0"/>
              <a:t>工作目标与工作内容（</a:t>
            </a:r>
            <a:r>
              <a:rPr lang="en-US" altLang="zh-CN" sz="3200" dirty="0"/>
              <a:t>3</a:t>
            </a:r>
            <a:r>
              <a:rPr lang="en-US" altLang="zh-CN" sz="3200" dirty="0" smtClean="0"/>
              <a:t>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8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研究内容</a:t>
            </a:r>
            <a:r>
              <a:rPr lang="zh-CN" altLang="en-US" sz="2400" dirty="0"/>
              <a:t>二：人体与对象三维交互场景接触点手动标注</a:t>
            </a:r>
            <a:r>
              <a:rPr lang="zh-CN" altLang="en-US" sz="2400" dirty="0" smtClean="0"/>
              <a:t>编辑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>
                <a:solidFill>
                  <a:schemeClr val="tx1"/>
                </a:solidFill>
              </a:rPr>
              <a:t>使用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者能够在粗略求得的接触点上进行手工调整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调整接触点位置、大小、形状、数量等信息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>
            <a:off x="2696283" y="4629869"/>
            <a:ext cx="330363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文本框 4"/>
          <p:cNvSpPr txBox="1"/>
          <p:nvPr/>
        </p:nvSpPr>
        <p:spPr>
          <a:xfrm>
            <a:off x="3055445" y="3486386"/>
            <a:ext cx="224251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在自动求解接触点的基础上手动调整接触点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5" y="3173312"/>
            <a:ext cx="17335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cer-pc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22" y="3301131"/>
            <a:ext cx="17335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/>
              <a:t>二</a:t>
            </a:r>
            <a:r>
              <a:rPr lang="zh-CN" altLang="en-US" sz="3200" dirty="0" smtClean="0"/>
              <a:t>、</a:t>
            </a:r>
            <a:r>
              <a:rPr lang="zh-CN" altLang="en-US" sz="3200" dirty="0"/>
              <a:t>工作目标与工作内容（</a:t>
            </a:r>
            <a:r>
              <a:rPr lang="en-US" altLang="zh-CN" sz="3200" dirty="0" smtClean="0"/>
              <a:t>4/4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D96865-9CDF-46BD-9721-A20B14F9AFE7}" type="slidenum">
              <a:rPr lang="en-US" altLang="zh-CN" sz="1800">
                <a:ea typeface="宋体" panose="02010600030101010101" pitchFamily="2" charset="-122"/>
              </a:rPr>
              <a:t>9</a:t>
            </a:fld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61396" y="1104992"/>
            <a:ext cx="8626475" cy="132670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研究内容三</a:t>
            </a:r>
            <a:r>
              <a:rPr lang="zh-CN" altLang="en-US" sz="2400" dirty="0"/>
              <a:t>：基于单幅图像的人体与对象交互接触点标注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根据单幅图像，交互式构建出人体与对象三维交互场景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集成接触点自动解析、接触点手动标注编辑等功能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400" b="0" dirty="0" smtClean="0">
                <a:solidFill>
                  <a:schemeClr val="tx1"/>
                </a:solidFill>
              </a:rPr>
              <a:t>实现三维接触点到输入图像的投影，得到二维接触点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  <p:pic>
        <p:nvPicPr>
          <p:cNvPr id="14" name="Picture 2" descr="C:\Users\A\Desktop\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32143"/>
            <a:ext cx="1428890" cy="21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0" y="4098107"/>
            <a:ext cx="1225752" cy="10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\Desktop\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0" y="2932143"/>
            <a:ext cx="1225752" cy="11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4"/>
          <p:cNvSpPr txBox="1"/>
          <p:nvPr/>
        </p:nvSpPr>
        <p:spPr>
          <a:xfrm>
            <a:off x="1" y="5241797"/>
            <a:ext cx="142889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获得一张人和物体交互图片</a:t>
            </a:r>
            <a:endParaRPr lang="zh-CN" altLang="en-US" sz="2000" dirty="0" smtClean="0">
              <a:latin typeface="+mn-lt"/>
              <a:ea typeface="+mn-ea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021621" y="5253349"/>
            <a:ext cx="224251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找到或生成人和物体的三维模型</a:t>
            </a:r>
          </a:p>
        </p:txBody>
      </p:sp>
      <p:pic>
        <p:nvPicPr>
          <p:cNvPr id="20" name="Picture 2" descr="C:\Users\acer-pc\Desktop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47" y="3029250"/>
            <a:ext cx="1540172" cy="19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4"/>
          <p:cNvSpPr txBox="1"/>
          <p:nvPr/>
        </p:nvSpPr>
        <p:spPr>
          <a:xfrm>
            <a:off x="4604760" y="5241797"/>
            <a:ext cx="224251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调整模型大小和位置构建三维场景</a:t>
            </a:r>
          </a:p>
        </p:txBody>
      </p:sp>
      <p:sp>
        <p:nvSpPr>
          <p:cNvPr id="25" name="文本框 4"/>
          <p:cNvSpPr txBox="1"/>
          <p:nvPr/>
        </p:nvSpPr>
        <p:spPr>
          <a:xfrm>
            <a:off x="6901489" y="5407237"/>
            <a:ext cx="22425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求解和标注接触点</a:t>
            </a:r>
            <a:endParaRPr lang="zh-CN" altLang="en-US" sz="2000" dirty="0" smtClean="0">
              <a:latin typeface="+mn-lt"/>
              <a:ea typeface="+mn-ea"/>
            </a:endParaRPr>
          </a:p>
        </p:txBody>
      </p:sp>
      <p:cxnSp>
        <p:nvCxnSpPr>
          <p:cNvPr id="36" name="直接箭头连接符 35"/>
          <p:cNvCxnSpPr>
            <a:stCxn id="14" idx="3"/>
          </p:cNvCxnSpPr>
          <p:nvPr/>
        </p:nvCxnSpPr>
        <p:spPr bwMode="auto">
          <a:xfrm flipV="1">
            <a:off x="1428891" y="4004643"/>
            <a:ext cx="110110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38" name="直接箭头连接符 37"/>
          <p:cNvCxnSpPr>
            <a:endCxn id="20" idx="1"/>
          </p:cNvCxnSpPr>
          <p:nvPr/>
        </p:nvCxnSpPr>
        <p:spPr bwMode="auto">
          <a:xfrm flipV="1">
            <a:off x="3755752" y="4004644"/>
            <a:ext cx="1087395" cy="48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1" name="肘形连接符 40"/>
          <p:cNvCxnSpPr>
            <a:stCxn id="20" idx="3"/>
          </p:cNvCxnSpPr>
          <p:nvPr/>
        </p:nvCxnSpPr>
        <p:spPr bwMode="auto">
          <a:xfrm flipV="1">
            <a:off x="6383319" y="4004643"/>
            <a:ext cx="1040790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53" name="Picture 2" descr="C:\Users\acer-pc\Desktop\图片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932143"/>
            <a:ext cx="1627368" cy="24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肘形连接符 3"/>
          <p:cNvCxnSpPr/>
          <p:nvPr/>
        </p:nvCxnSpPr>
        <p:spPr bwMode="auto">
          <a:xfrm rot="5400000" flipH="1">
            <a:off x="4877764" y="1528347"/>
            <a:ext cx="349700" cy="7509688"/>
          </a:xfrm>
          <a:prstGeom prst="bentConnector3">
            <a:avLst>
              <a:gd name="adj1" fmla="val -1735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21" name="文本框 4"/>
          <p:cNvSpPr txBox="1"/>
          <p:nvPr/>
        </p:nvSpPr>
        <p:spPr>
          <a:xfrm>
            <a:off x="2711669" y="6057405"/>
            <a:ext cx="495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lt"/>
                <a:ea typeface="+mn-ea"/>
              </a:rPr>
              <a:t>将接触点投影到图像上获得二维接触点</a:t>
            </a:r>
          </a:p>
        </p:txBody>
      </p:sp>
    </p:spTree>
    <p:extLst>
      <p:ext uri="{BB962C8B-B14F-4D97-AF65-F5344CB8AC3E}">
        <p14:creationId xmlns:p14="http://schemas.microsoft.com/office/powerpoint/2010/main" val="28718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S组标准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RTS组标准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2078</Words>
  <Application>Microsoft Office PowerPoint</Application>
  <PresentationFormat>全屏显示(4:3)</PresentationFormat>
  <Paragraphs>235</Paragraphs>
  <Slides>25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ARTS组标准</vt:lpstr>
      <vt:lpstr>1_ARTS组标准</vt:lpstr>
      <vt:lpstr>PowerPoint 演示文稿</vt:lpstr>
      <vt:lpstr>汇报提纲</vt:lpstr>
      <vt:lpstr>一、论文选题背景和意义（1/2）</vt:lpstr>
      <vt:lpstr>一、论文选题背景和意义（2/2）</vt:lpstr>
      <vt:lpstr>汇报提纲</vt:lpstr>
      <vt:lpstr>二、工作目标与工作内容（1/4）</vt:lpstr>
      <vt:lpstr>二、工作目标与工作内容（2/4）</vt:lpstr>
      <vt:lpstr>二、工作目标与工作内容（3/4）</vt:lpstr>
      <vt:lpstr>二、工作目标与工作内容（4/4）</vt:lpstr>
      <vt:lpstr>汇报提纲</vt:lpstr>
      <vt:lpstr>三、当前完成的工作进度（1/5）</vt:lpstr>
      <vt:lpstr>三、当前完成的工作进度（2/5）</vt:lpstr>
      <vt:lpstr>三、当前完成的工作进度（3/5）</vt:lpstr>
      <vt:lpstr>三、当前完成的工作进度（4/5）</vt:lpstr>
      <vt:lpstr>三、当前完成的工作进度（5/5）</vt:lpstr>
      <vt:lpstr>汇报提纲</vt:lpstr>
      <vt:lpstr>四、技术路线</vt:lpstr>
      <vt:lpstr>四、工作难点（1/4）</vt:lpstr>
      <vt:lpstr>四、工作难点（2/4）</vt:lpstr>
      <vt:lpstr>四、工作难点（3/4）</vt:lpstr>
      <vt:lpstr>四、工作难点（4/4）</vt:lpstr>
      <vt:lpstr>汇报提纲</vt:lpstr>
      <vt:lpstr>五、研究计划和参考文献（1/2）</vt:lpstr>
      <vt:lpstr>五、研究计划和参考文献（2/2）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</cp:lastModifiedBy>
  <cp:revision>66</cp:revision>
  <dcterms:created xsi:type="dcterms:W3CDTF">2017-12-05T11:40:00Z</dcterms:created>
  <dcterms:modified xsi:type="dcterms:W3CDTF">2019-03-21T08:58:59Z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